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8" roundtripDataSignature="AMtx7mimko6Og8MxFYW+lyC8LEXINNBJL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778"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customschemas.google.com/relationships/presentationmetadata" Target="meta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 name="Google Shape;58;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7" name="Google Shape;6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2f7305a7757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6" name="Google Shape;76;g2f7305a7757_0_1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2f7305a7757_0_1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6" name="Google Shape;86;g2f7305a7757_0_1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5" name="Google Shape;9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f7305a7757_0_1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9" name="Google Shape;109;g2f7305a7757_0_1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0" name="Google Shape;120;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1" name="Google Shape;13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30059449d06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g30059449d06_0_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30059449d06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g30059449d06_0_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30059449d06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8" name="Google Shape;158;g30059449d06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1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1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15"/>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16" name="Google Shape;16;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1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9" name="Google Shape;19;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 name="Google Shape;22;p17"/>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3" name="Google Shape;23;p17"/>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4" name="Google Shape;24;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1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19"/>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0" name="Google Shape;30;p19"/>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1" name="Google Shape;31;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20"/>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4" name="Google Shape;34;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21"/>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21"/>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8" name="Google Shape;38;p21"/>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21"/>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40" name="Google Shape;40;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22"/>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43" name="Google Shape;43;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23"/>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23"/>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7" name="Google Shape;47;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D9D2E9"/>
        </a:solidFill>
        <a:effectLst/>
      </p:bgPr>
    </p:bg>
    <p:spTree>
      <p:nvGrpSpPr>
        <p:cNvPr id="1" name="Shape 5"/>
        <p:cNvGrpSpPr/>
        <p:nvPr/>
      </p:nvGrpSpPr>
      <p:grpSpPr>
        <a:xfrm>
          <a:off x="0" y="0"/>
          <a:ext cx="0" cy="0"/>
          <a:chOff x="0" y="0"/>
          <a:chExt cx="0" cy="0"/>
        </a:xfrm>
      </p:grpSpPr>
      <p:sp>
        <p:nvSpPr>
          <p:cNvPr id="6" name="Google Shape;6;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13.png"/><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
          <p:cNvSpPr txBox="1">
            <a:spLocks noGrp="1"/>
          </p:cNvSpPr>
          <p:nvPr>
            <p:ph type="body" idx="4294967295"/>
          </p:nvPr>
        </p:nvSpPr>
        <p:spPr>
          <a:xfrm>
            <a:off x="311700" y="1707450"/>
            <a:ext cx="8368800" cy="3113700"/>
          </a:xfrm>
          <a:prstGeom prst="rect">
            <a:avLst/>
          </a:prstGeom>
          <a:noFill/>
          <a:ln w="2857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2474" b="1">
                <a:solidFill>
                  <a:schemeClr val="dk1"/>
                </a:solidFill>
                <a:latin typeface="Trebuchet MS"/>
                <a:ea typeface="Trebuchet MS"/>
                <a:cs typeface="Trebuchet MS"/>
                <a:sym typeface="Trebuchet MS"/>
              </a:rPr>
              <a:t>Year 2 Curriculum Plan: Autumn 2026</a:t>
            </a:r>
            <a:endParaRPr sz="2474" b="1">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r>
              <a:rPr lang="en-GB" sz="1200">
                <a:solidFill>
                  <a:schemeClr val="dk1"/>
                </a:solidFill>
                <a:latin typeface="Trebuchet MS"/>
                <a:ea typeface="Trebuchet MS"/>
                <a:cs typeface="Trebuchet MS"/>
                <a:sym typeface="Trebuchet MS"/>
              </a:rPr>
              <a:t>The aim of Oldway Primary School is to provide opportunities for children to develop as independent, confident and successful learners, with high aspirations and the skills to make a positive contribution to their community. </a:t>
            </a: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r>
              <a:rPr lang="en-GB" sz="1200">
                <a:solidFill>
                  <a:schemeClr val="dk1"/>
                </a:solidFill>
                <a:latin typeface="Trebuchet MS"/>
                <a:ea typeface="Trebuchet MS"/>
                <a:cs typeface="Trebuchet MS"/>
                <a:sym typeface="Trebuchet MS"/>
              </a:rPr>
              <a:t>We aim to provide a curriculum which is enriching and challenging, where children experience the opportunity to learn in a wide range of contexts with meaningful outcomes.  The curriculum has been designed so that it:</a:t>
            </a: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endParaRPr sz="1200">
              <a:solidFill>
                <a:schemeClr val="dk1"/>
              </a:solidFill>
              <a:latin typeface="Trebuchet MS"/>
              <a:ea typeface="Trebuchet MS"/>
              <a:cs typeface="Trebuchet MS"/>
              <a:sym typeface="Trebuchet MS"/>
            </a:endParaRPr>
          </a:p>
          <a:p>
            <a:pPr marL="457200" lvl="0" indent="-304800" algn="l" rtl="0">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supports pupils' personal development;</a:t>
            </a:r>
            <a:endParaRPr sz="1200">
              <a:solidFill>
                <a:schemeClr val="dk1"/>
              </a:solidFill>
              <a:latin typeface="Trebuchet MS"/>
              <a:ea typeface="Trebuchet MS"/>
              <a:cs typeface="Trebuchet MS"/>
              <a:sym typeface="Trebuchet MS"/>
            </a:endParaRPr>
          </a:p>
          <a:p>
            <a:pPr marL="457200" lvl="0" indent="-304800" algn="l" rtl="0">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develops a love of learning;</a:t>
            </a:r>
            <a:endParaRPr sz="1200">
              <a:solidFill>
                <a:schemeClr val="dk1"/>
              </a:solidFill>
              <a:latin typeface="Trebuchet MS"/>
              <a:ea typeface="Trebuchet MS"/>
              <a:cs typeface="Trebuchet MS"/>
              <a:sym typeface="Trebuchet MS"/>
            </a:endParaRPr>
          </a:p>
          <a:p>
            <a:pPr marL="457200" lvl="0" indent="-304800" algn="l" rtl="0">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prepares pupils for work and lifelong learning;</a:t>
            </a:r>
            <a:endParaRPr sz="1200">
              <a:solidFill>
                <a:schemeClr val="dk1"/>
              </a:solidFill>
              <a:latin typeface="Trebuchet MS"/>
              <a:ea typeface="Trebuchet MS"/>
              <a:cs typeface="Trebuchet MS"/>
              <a:sym typeface="Trebuchet MS"/>
            </a:endParaRPr>
          </a:p>
          <a:p>
            <a:pPr marL="457200" lvl="0" indent="-304800" algn="l" rtl="0">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develops children as global citizens.</a:t>
            </a: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endParaRPr sz="1200" b="1" u="sng">
              <a:solidFill>
                <a:schemeClr val="dk1"/>
              </a:solidFill>
              <a:latin typeface="Trebuchet MS"/>
              <a:ea typeface="Trebuchet MS"/>
              <a:cs typeface="Trebuchet MS"/>
              <a:sym typeface="Trebuchet MS"/>
            </a:endParaRPr>
          </a:p>
        </p:txBody>
      </p:sp>
      <p:pic>
        <p:nvPicPr>
          <p:cNvPr id="55" name="Google Shape;55;p1"/>
          <p:cNvPicPr preferRelativeResize="0"/>
          <p:nvPr/>
        </p:nvPicPr>
        <p:blipFill rotWithShape="1">
          <a:blip r:embed="rId3">
            <a:alphaModFix/>
          </a:blip>
          <a:srcRect/>
          <a:stretch/>
        </p:blipFill>
        <p:spPr>
          <a:xfrm>
            <a:off x="152400" y="76200"/>
            <a:ext cx="8839199" cy="138914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5"/>
          <p:cNvSpPr txBox="1">
            <a:spLocks noGrp="1"/>
          </p:cNvSpPr>
          <p:nvPr>
            <p:ph type="title"/>
          </p:nvPr>
        </p:nvSpPr>
        <p:spPr>
          <a:xfrm>
            <a:off x="4649700" y="276275"/>
            <a:ext cx="3917400" cy="741600"/>
          </a:xfrm>
          <a:prstGeom prst="rect">
            <a:avLst/>
          </a:prstGeom>
          <a:solidFill>
            <a:schemeClr val="lt1"/>
          </a:solidFill>
          <a:ln w="28575" cap="flat" cmpd="sng">
            <a:solidFill>
              <a:srgbClr val="000000"/>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a:t>Year 5: Autumn 1</a:t>
            </a:r>
            <a:endParaRPr/>
          </a:p>
        </p:txBody>
      </p:sp>
      <p:sp>
        <p:nvSpPr>
          <p:cNvPr id="61" name="Google Shape;61;p5"/>
          <p:cNvSpPr txBox="1">
            <a:spLocks noGrp="1"/>
          </p:cNvSpPr>
          <p:nvPr>
            <p:ph type="body" idx="1"/>
          </p:nvPr>
        </p:nvSpPr>
        <p:spPr>
          <a:xfrm>
            <a:off x="311700" y="1152475"/>
            <a:ext cx="4072800" cy="3903300"/>
          </a:xfrm>
          <a:prstGeom prst="rect">
            <a:avLst/>
          </a:prstGeom>
          <a:noFill/>
          <a:ln w="2857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100" b="1" i="0" u="sng">
                <a:solidFill>
                  <a:srgbClr val="000000"/>
                </a:solidFill>
                <a:latin typeface="Trebuchet MS"/>
                <a:ea typeface="Trebuchet MS"/>
                <a:cs typeface="Trebuchet MS"/>
                <a:sym typeface="Trebuchet MS"/>
              </a:rPr>
              <a:t>READING through Read Write Inc.</a:t>
            </a:r>
            <a:endParaRPr sz="900" b="0"/>
          </a:p>
          <a:p>
            <a:pPr marL="457200" lvl="0" indent="-342900" algn="l" rtl="0">
              <a:lnSpc>
                <a:spcPct val="115000"/>
              </a:lnSpc>
              <a:spcBef>
                <a:spcPts val="0"/>
              </a:spcBef>
              <a:spcAft>
                <a:spcPts val="0"/>
              </a:spcAft>
              <a:buSzPts val="1800"/>
              <a:buFont typeface="Arial"/>
              <a:buChar char="•"/>
            </a:pPr>
            <a:r>
              <a:rPr lang="en-GB" sz="1100" b="0" i="0" u="none" strike="noStrike">
                <a:solidFill>
                  <a:srgbClr val="000000"/>
                </a:solidFill>
                <a:latin typeface="Trebuchet MS"/>
                <a:ea typeface="Trebuchet MS"/>
                <a:cs typeface="Trebuchet MS"/>
                <a:sym typeface="Trebuchet MS"/>
              </a:rPr>
              <a:t>Children have daily phonics lessons using Read, Write, Inc. programme which introduces new phonemes and consolidates prior learning in a systematic way so that children can apply these phonemes in their independent and guided reading and writing. Children are colour grouped according to ability. Some children will receive additional phonics support during the afternoons.</a:t>
            </a:r>
            <a:endParaRPr/>
          </a:p>
          <a:p>
            <a:pPr marL="457200" lvl="0" indent="-342900" algn="l" rtl="0">
              <a:lnSpc>
                <a:spcPct val="115000"/>
              </a:lnSpc>
              <a:spcBef>
                <a:spcPts val="0"/>
              </a:spcBef>
              <a:spcAft>
                <a:spcPts val="0"/>
              </a:spcAft>
              <a:buSzPts val="1800"/>
              <a:buFont typeface="Arial"/>
              <a:buChar char="•"/>
            </a:pPr>
            <a:r>
              <a:rPr lang="en-GB" sz="1100" b="0" i="0" u="none" strike="noStrike">
                <a:solidFill>
                  <a:srgbClr val="000000"/>
                </a:solidFill>
                <a:latin typeface="Trebuchet MS"/>
                <a:ea typeface="Trebuchet MS"/>
                <a:cs typeface="Trebuchet MS"/>
                <a:sym typeface="Trebuchet MS"/>
              </a:rPr>
              <a:t>When children have finished the phonics programme, they move onto Read Write Inc. </a:t>
            </a:r>
            <a:r>
              <a:rPr lang="en-GB" sz="1100" b="0" i="1" u="none" strike="noStrike">
                <a:solidFill>
                  <a:srgbClr val="000000"/>
                </a:solidFill>
                <a:latin typeface="Trebuchet MS"/>
                <a:ea typeface="Trebuchet MS"/>
                <a:cs typeface="Trebuchet MS"/>
                <a:sym typeface="Trebuchet MS"/>
              </a:rPr>
              <a:t>Comprehension</a:t>
            </a:r>
            <a:r>
              <a:rPr lang="en-GB" sz="1100" b="0" i="0" u="none" strike="noStrike">
                <a:solidFill>
                  <a:srgbClr val="000000"/>
                </a:solidFill>
                <a:latin typeface="Trebuchet MS"/>
                <a:ea typeface="Trebuchet MS"/>
                <a:cs typeface="Trebuchet MS"/>
                <a:sym typeface="Trebuchet MS"/>
              </a:rPr>
              <a:t>. They read booklets and answer questions to develop their understanding of different texts. </a:t>
            </a:r>
            <a:endParaRPr/>
          </a:p>
          <a:p>
            <a:pPr marL="457200" lvl="0" indent="-342900" algn="l" rtl="0">
              <a:lnSpc>
                <a:spcPct val="115000"/>
              </a:lnSpc>
              <a:spcBef>
                <a:spcPts val="0"/>
              </a:spcBef>
              <a:spcAft>
                <a:spcPts val="0"/>
              </a:spcAft>
              <a:buSzPts val="1800"/>
              <a:buFont typeface="Arial"/>
              <a:buChar char="•"/>
            </a:pPr>
            <a:r>
              <a:rPr lang="en-GB" sz="1100" b="0" i="0" u="none" strike="noStrike">
                <a:solidFill>
                  <a:srgbClr val="000000"/>
                </a:solidFill>
                <a:latin typeface="Trebuchet MS"/>
                <a:ea typeface="Trebuchet MS"/>
                <a:cs typeface="Trebuchet MS"/>
                <a:sym typeface="Trebuchet MS"/>
              </a:rPr>
              <a:t>Children then move into Whole Class Reading, where they will read and explore books from the year 2 recommended reads. </a:t>
            </a:r>
            <a:endParaRPr/>
          </a:p>
          <a:p>
            <a:pPr marL="457200" lvl="0" indent="-342900" algn="l" rtl="0">
              <a:lnSpc>
                <a:spcPct val="115000"/>
              </a:lnSpc>
              <a:spcBef>
                <a:spcPts val="0"/>
              </a:spcBef>
              <a:spcAft>
                <a:spcPts val="0"/>
              </a:spcAft>
              <a:buSzPts val="1800"/>
              <a:buFont typeface="Arial"/>
              <a:buChar char="•"/>
            </a:pPr>
            <a:r>
              <a:rPr lang="en-GB" sz="1100" b="0" i="0" u="none" strike="noStrike">
                <a:solidFill>
                  <a:srgbClr val="000000"/>
                </a:solidFill>
                <a:latin typeface="Trebuchet MS"/>
                <a:ea typeface="Trebuchet MS"/>
                <a:cs typeface="Trebuchet MS"/>
                <a:sym typeface="Trebuchet MS"/>
              </a:rPr>
              <a:t>When in Comprehension &amp; Whole Class Reading groups, children will bring home longer reading books. </a:t>
            </a:r>
            <a:endParaRPr/>
          </a:p>
        </p:txBody>
      </p:sp>
      <p:sp>
        <p:nvSpPr>
          <p:cNvPr id="62" name="Google Shape;62;p5"/>
          <p:cNvSpPr txBox="1">
            <a:spLocks noGrp="1"/>
          </p:cNvSpPr>
          <p:nvPr>
            <p:ph type="title"/>
          </p:nvPr>
        </p:nvSpPr>
        <p:spPr>
          <a:xfrm>
            <a:off x="311700" y="199375"/>
            <a:ext cx="8410800" cy="818400"/>
          </a:xfrm>
          <a:prstGeom prst="rect">
            <a:avLst/>
          </a:prstGeom>
          <a:solidFill>
            <a:schemeClr val="lt1"/>
          </a:solidFill>
          <a:ln w="28575" cap="flat" cmpd="sng">
            <a:solidFill>
              <a:srgbClr val="000000"/>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sz="2400"/>
              <a:t>Year 2: Autumn 2026</a:t>
            </a:r>
            <a:endParaRPr sz="2400"/>
          </a:p>
        </p:txBody>
      </p:sp>
      <p:pic>
        <p:nvPicPr>
          <p:cNvPr id="63" name="Google Shape;63;p5"/>
          <p:cNvPicPr preferRelativeResize="0"/>
          <p:nvPr/>
        </p:nvPicPr>
        <p:blipFill rotWithShape="1">
          <a:blip r:embed="rId3">
            <a:alphaModFix/>
          </a:blip>
          <a:srcRect b="15739"/>
          <a:stretch/>
        </p:blipFill>
        <p:spPr>
          <a:xfrm>
            <a:off x="405900" y="227575"/>
            <a:ext cx="1152525" cy="762000"/>
          </a:xfrm>
          <a:prstGeom prst="rect">
            <a:avLst/>
          </a:prstGeom>
          <a:noFill/>
          <a:ln>
            <a:noFill/>
          </a:ln>
        </p:spPr>
      </p:pic>
      <p:sp>
        <p:nvSpPr>
          <p:cNvPr id="64" name="Google Shape;64;p5"/>
          <p:cNvSpPr txBox="1">
            <a:spLocks noGrp="1"/>
          </p:cNvSpPr>
          <p:nvPr>
            <p:ph type="body" idx="1"/>
          </p:nvPr>
        </p:nvSpPr>
        <p:spPr>
          <a:xfrm>
            <a:off x="4649700" y="1152475"/>
            <a:ext cx="4072800" cy="3903300"/>
          </a:xfrm>
          <a:prstGeom prst="rect">
            <a:avLst/>
          </a:prstGeom>
          <a:noFill/>
          <a:ln w="2857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200" b="1" i="0" u="sng">
                <a:solidFill>
                  <a:srgbClr val="000000"/>
                </a:solidFill>
                <a:latin typeface="Trebuchet MS"/>
                <a:ea typeface="Trebuchet MS"/>
                <a:cs typeface="Trebuchet MS"/>
                <a:sym typeface="Trebuchet MS"/>
              </a:rPr>
              <a:t>WRITING using BookWrites</a:t>
            </a:r>
            <a:endParaRPr b="0"/>
          </a:p>
          <a:p>
            <a:pPr marL="457200" lvl="0" indent="-342900" algn="l" rtl="0">
              <a:lnSpc>
                <a:spcPct val="115000"/>
              </a:lnSpc>
              <a:spcBef>
                <a:spcPts val="0"/>
              </a:spcBef>
              <a:spcAft>
                <a:spcPts val="0"/>
              </a:spcAft>
              <a:buSzPts val="1800"/>
              <a:buFont typeface="Arial"/>
              <a:buChar char="•"/>
            </a:pPr>
            <a:r>
              <a:rPr lang="en-GB" sz="1100" b="0" i="0" u="none" strike="noStrike">
                <a:solidFill>
                  <a:srgbClr val="000000"/>
                </a:solidFill>
                <a:latin typeface="Trebuchet MS"/>
                <a:ea typeface="Trebuchet MS"/>
                <a:cs typeface="Trebuchet MS"/>
                <a:sym typeface="Trebuchet MS"/>
              </a:rPr>
              <a:t>This half term, we are learning our grammar and writing skills through four books:</a:t>
            </a:r>
            <a:endParaRPr sz="1200" b="0" i="0" u="none" strike="noStrike">
              <a:solidFill>
                <a:srgbClr val="000000"/>
              </a:solidFill>
              <a:latin typeface="Trebuchet MS"/>
              <a:ea typeface="Trebuchet MS"/>
              <a:cs typeface="Trebuchet MS"/>
              <a:sym typeface="Trebuchet MS"/>
            </a:endParaRPr>
          </a:p>
          <a:p>
            <a:pPr marL="742950" lvl="1" indent="-285750" algn="l" rtl="0">
              <a:lnSpc>
                <a:spcPct val="115000"/>
              </a:lnSpc>
              <a:spcBef>
                <a:spcPts val="0"/>
              </a:spcBef>
              <a:spcAft>
                <a:spcPts val="0"/>
              </a:spcAft>
              <a:buSzPts val="1400"/>
              <a:buFont typeface="Arial"/>
              <a:buChar char="•"/>
            </a:pPr>
            <a:r>
              <a:rPr lang="en-GB" sz="1100" b="0" i="0" u="none" strike="noStrike">
                <a:solidFill>
                  <a:srgbClr val="000000"/>
                </a:solidFill>
                <a:latin typeface="Trebuchet MS"/>
                <a:ea typeface="Trebuchet MS"/>
                <a:cs typeface="Trebuchet MS"/>
                <a:sym typeface="Trebuchet MS"/>
              </a:rPr>
              <a:t>Traction Man is here! By Mini Grey</a:t>
            </a:r>
            <a:endParaRPr/>
          </a:p>
          <a:p>
            <a:pPr marL="742950" lvl="1" indent="-285750" algn="l" rtl="0">
              <a:lnSpc>
                <a:spcPct val="115000"/>
              </a:lnSpc>
              <a:spcBef>
                <a:spcPts val="0"/>
              </a:spcBef>
              <a:spcAft>
                <a:spcPts val="0"/>
              </a:spcAft>
              <a:buSzPts val="1400"/>
              <a:buFont typeface="Arial"/>
              <a:buChar char="•"/>
            </a:pPr>
            <a:r>
              <a:rPr lang="en-GB" sz="1100">
                <a:solidFill>
                  <a:srgbClr val="000000"/>
                </a:solidFill>
                <a:latin typeface="Trebuchet MS"/>
                <a:ea typeface="Trebuchet MS"/>
                <a:cs typeface="Trebuchet MS"/>
                <a:sym typeface="Trebuchet MS"/>
              </a:rPr>
              <a:t>Don’t spill the milk by Stephen Davies</a:t>
            </a:r>
            <a:endParaRPr sz="1100" b="0" i="0" u="none" strike="noStrike">
              <a:solidFill>
                <a:srgbClr val="000000"/>
              </a:solidFill>
              <a:latin typeface="Trebuchet MS"/>
              <a:ea typeface="Trebuchet MS"/>
              <a:cs typeface="Trebuchet MS"/>
              <a:sym typeface="Trebuchet MS"/>
            </a:endParaRPr>
          </a:p>
          <a:p>
            <a:pPr marL="742950" lvl="1" indent="-285750" algn="l" rtl="0">
              <a:lnSpc>
                <a:spcPct val="115000"/>
              </a:lnSpc>
              <a:spcBef>
                <a:spcPts val="0"/>
              </a:spcBef>
              <a:spcAft>
                <a:spcPts val="0"/>
              </a:spcAft>
              <a:buSzPts val="1400"/>
              <a:buFont typeface="Arial"/>
              <a:buChar char="•"/>
            </a:pPr>
            <a:r>
              <a:rPr lang="en-GB" sz="1100" b="0" i="0" u="none" strike="noStrike">
                <a:solidFill>
                  <a:srgbClr val="000000"/>
                </a:solidFill>
                <a:latin typeface="Trebuchet MS"/>
                <a:ea typeface="Trebuchet MS"/>
                <a:cs typeface="Trebuchet MS"/>
                <a:sym typeface="Trebuchet MS"/>
              </a:rPr>
              <a:t>How to hide a lion at school by Helen Stephens</a:t>
            </a:r>
            <a:endParaRPr/>
          </a:p>
          <a:p>
            <a:pPr marL="742950" lvl="1" indent="-285750" algn="l" rtl="0">
              <a:lnSpc>
                <a:spcPct val="115000"/>
              </a:lnSpc>
              <a:spcBef>
                <a:spcPts val="0"/>
              </a:spcBef>
              <a:spcAft>
                <a:spcPts val="0"/>
              </a:spcAft>
              <a:buSzPts val="1400"/>
              <a:buFont typeface="Arial"/>
              <a:buChar char="•"/>
            </a:pPr>
            <a:r>
              <a:rPr lang="en-GB" sz="1100">
                <a:solidFill>
                  <a:srgbClr val="000000"/>
                </a:solidFill>
                <a:latin typeface="Trebuchet MS"/>
                <a:ea typeface="Trebuchet MS"/>
                <a:cs typeface="Trebuchet MS"/>
                <a:sym typeface="Trebuchet MS"/>
              </a:rPr>
              <a:t>Snow in the garden by Shirley Hughes</a:t>
            </a:r>
            <a:endParaRPr sz="1100" b="0" i="0" u="none" strike="noStrike">
              <a:solidFill>
                <a:srgbClr val="000000"/>
              </a:solidFill>
              <a:latin typeface="Trebuchet MS"/>
              <a:ea typeface="Trebuchet MS"/>
              <a:cs typeface="Trebuchet MS"/>
              <a:sym typeface="Trebuchet MS"/>
            </a:endParaRPr>
          </a:p>
          <a:p>
            <a:pPr marL="457200" lvl="0" indent="-342900" algn="l" rtl="0">
              <a:lnSpc>
                <a:spcPct val="115000"/>
              </a:lnSpc>
              <a:spcBef>
                <a:spcPts val="0"/>
              </a:spcBef>
              <a:spcAft>
                <a:spcPts val="0"/>
              </a:spcAft>
              <a:buSzPts val="1800"/>
              <a:buFont typeface="Arial"/>
              <a:buChar char="•"/>
            </a:pPr>
            <a:r>
              <a:rPr lang="en-GB" sz="1100" b="0" i="0" u="none" strike="noStrike">
                <a:solidFill>
                  <a:srgbClr val="000000"/>
                </a:solidFill>
                <a:latin typeface="Trebuchet MS"/>
                <a:ea typeface="Trebuchet MS"/>
                <a:cs typeface="Trebuchet MS"/>
                <a:sym typeface="Trebuchet MS"/>
              </a:rPr>
              <a:t>We’ll be learning how to write different genres including stories, poetry, information texts and recounts of exciting experiences. </a:t>
            </a:r>
            <a:endParaRPr/>
          </a:p>
          <a:p>
            <a:pPr marL="457200" lvl="0" indent="-342900" algn="l" rtl="0">
              <a:lnSpc>
                <a:spcPct val="115000"/>
              </a:lnSpc>
              <a:spcBef>
                <a:spcPts val="0"/>
              </a:spcBef>
              <a:spcAft>
                <a:spcPts val="0"/>
              </a:spcAft>
              <a:buSzPts val="1800"/>
              <a:buFont typeface="Arial"/>
              <a:buChar char="•"/>
            </a:pPr>
            <a:r>
              <a:rPr lang="en-GB" sz="1100" b="0" i="0" u="none" strike="noStrike">
                <a:solidFill>
                  <a:srgbClr val="000000"/>
                </a:solidFill>
                <a:latin typeface="Trebuchet MS"/>
                <a:ea typeface="Trebuchet MS"/>
                <a:cs typeface="Trebuchet MS"/>
                <a:sym typeface="Trebuchet MS"/>
              </a:rPr>
              <a:t>We will continue to focus on full stops and capital letters in longer pieces of writing, as well as other punctuation skills like commas in a list, apostrophes for possession and question marks. </a:t>
            </a:r>
            <a:endParaRPr/>
          </a:p>
          <a:p>
            <a:pPr marL="457200" lvl="0" indent="-342900" algn="l" rtl="0">
              <a:lnSpc>
                <a:spcPct val="115000"/>
              </a:lnSpc>
              <a:spcBef>
                <a:spcPts val="0"/>
              </a:spcBef>
              <a:spcAft>
                <a:spcPts val="0"/>
              </a:spcAft>
              <a:buSzPts val="1800"/>
              <a:buFont typeface="Arial"/>
              <a:buChar char="•"/>
            </a:pPr>
            <a:r>
              <a:rPr lang="en-GB" sz="1100" b="0" i="0" u="none" strike="noStrike">
                <a:solidFill>
                  <a:srgbClr val="000000"/>
                </a:solidFill>
                <a:latin typeface="Trebuchet MS"/>
                <a:ea typeface="Trebuchet MS"/>
                <a:cs typeface="Trebuchet MS"/>
                <a:sym typeface="Trebuchet MS"/>
              </a:rPr>
              <a:t>We will also continue to apply our knowledge of word classes (nouns, adjectives, verbs and adverbs).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6"/>
          <p:cNvSpPr txBox="1">
            <a:spLocks noGrp="1"/>
          </p:cNvSpPr>
          <p:nvPr>
            <p:ph type="title"/>
          </p:nvPr>
        </p:nvSpPr>
        <p:spPr>
          <a:xfrm>
            <a:off x="1593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b="1" u="sng">
                <a:latin typeface="Trebuchet MS"/>
                <a:ea typeface="Trebuchet MS"/>
                <a:cs typeface="Trebuchet MS"/>
                <a:sym typeface="Trebuchet MS"/>
              </a:rPr>
              <a:t>Reading Spine </a:t>
            </a:r>
            <a:endParaRPr b="1" u="sng">
              <a:latin typeface="Trebuchet MS"/>
              <a:ea typeface="Trebuchet MS"/>
              <a:cs typeface="Trebuchet MS"/>
              <a:sym typeface="Trebuchet MS"/>
            </a:endParaRPr>
          </a:p>
        </p:txBody>
      </p:sp>
      <p:pic>
        <p:nvPicPr>
          <p:cNvPr id="70" name="Google Shape;70;p6"/>
          <p:cNvPicPr preferRelativeResize="0"/>
          <p:nvPr/>
        </p:nvPicPr>
        <p:blipFill rotWithShape="1">
          <a:blip r:embed="rId3">
            <a:alphaModFix/>
          </a:blip>
          <a:srcRect/>
          <a:stretch/>
        </p:blipFill>
        <p:spPr>
          <a:xfrm>
            <a:off x="106886" y="1190313"/>
            <a:ext cx="2093046" cy="2213799"/>
          </a:xfrm>
          <a:prstGeom prst="rect">
            <a:avLst/>
          </a:prstGeom>
          <a:noFill/>
          <a:ln>
            <a:noFill/>
          </a:ln>
        </p:spPr>
      </p:pic>
      <p:pic>
        <p:nvPicPr>
          <p:cNvPr id="71" name="Google Shape;71;p6"/>
          <p:cNvPicPr preferRelativeResize="0"/>
          <p:nvPr/>
        </p:nvPicPr>
        <p:blipFill rotWithShape="1">
          <a:blip r:embed="rId4">
            <a:alphaModFix/>
          </a:blip>
          <a:srcRect/>
          <a:stretch/>
        </p:blipFill>
        <p:spPr>
          <a:xfrm>
            <a:off x="2290173" y="1193477"/>
            <a:ext cx="2129428" cy="2644123"/>
          </a:xfrm>
          <a:prstGeom prst="rect">
            <a:avLst/>
          </a:prstGeom>
          <a:noFill/>
          <a:ln>
            <a:noFill/>
          </a:ln>
        </p:spPr>
      </p:pic>
      <p:pic>
        <p:nvPicPr>
          <p:cNvPr id="72" name="Google Shape;72;p6"/>
          <p:cNvPicPr preferRelativeResize="0"/>
          <p:nvPr/>
        </p:nvPicPr>
        <p:blipFill rotWithShape="1">
          <a:blip r:embed="rId5">
            <a:alphaModFix/>
          </a:blip>
          <a:srcRect/>
          <a:stretch/>
        </p:blipFill>
        <p:spPr>
          <a:xfrm>
            <a:off x="4600083" y="1190313"/>
            <a:ext cx="1978798" cy="2736636"/>
          </a:xfrm>
          <a:prstGeom prst="rect">
            <a:avLst/>
          </a:prstGeom>
          <a:noFill/>
          <a:ln>
            <a:noFill/>
          </a:ln>
        </p:spPr>
      </p:pic>
      <p:pic>
        <p:nvPicPr>
          <p:cNvPr id="73" name="Google Shape;73;p6"/>
          <p:cNvPicPr preferRelativeResize="0"/>
          <p:nvPr/>
        </p:nvPicPr>
        <p:blipFill rotWithShape="1">
          <a:blip r:embed="rId6">
            <a:alphaModFix/>
          </a:blip>
          <a:srcRect/>
          <a:stretch/>
        </p:blipFill>
        <p:spPr>
          <a:xfrm>
            <a:off x="6876358" y="1190313"/>
            <a:ext cx="1803542" cy="276287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g2f7305a7757_0_149"/>
          <p:cNvSpPr txBox="1">
            <a:spLocks noGrp="1"/>
          </p:cNvSpPr>
          <p:nvPr>
            <p:ph type="title"/>
          </p:nvPr>
        </p:nvSpPr>
        <p:spPr>
          <a:xfrm>
            <a:off x="72375" y="1957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b="1" u="sng"/>
              <a:t>BookWrites </a:t>
            </a:r>
            <a:endParaRPr b="1" u="sng"/>
          </a:p>
        </p:txBody>
      </p:sp>
      <p:sp>
        <p:nvSpPr>
          <p:cNvPr id="79" name="Google Shape;79;g2f7305a7757_0_149"/>
          <p:cNvSpPr/>
          <p:nvPr/>
        </p:nvSpPr>
        <p:spPr>
          <a:xfrm>
            <a:off x="456000" y="4254775"/>
            <a:ext cx="8232000" cy="693000"/>
          </a:xfrm>
          <a:prstGeom prst="rect">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1" i="0" u="sng" strike="noStrike" cap="none">
                <a:solidFill>
                  <a:srgbClr val="000000"/>
                </a:solidFill>
                <a:latin typeface="Trebuchet MS"/>
                <a:ea typeface="Trebuchet MS"/>
                <a:cs typeface="Trebuchet MS"/>
                <a:sym typeface="Trebuchet MS"/>
              </a:rPr>
              <a:t>You can help by: </a:t>
            </a:r>
            <a:r>
              <a:rPr lang="en-GB" sz="1200" b="0" i="0" u="none" strike="noStrike" cap="none">
                <a:solidFill>
                  <a:srgbClr val="000000"/>
                </a:solidFill>
                <a:latin typeface="Trebuchet MS"/>
                <a:ea typeface="Trebuchet MS"/>
                <a:cs typeface="Trebuchet MS"/>
                <a:sym typeface="Trebuchet MS"/>
              </a:rPr>
              <a:t>Listening to your child practise their Story &amp; Speedy Green Words, reading with them daily and recording this in their reading record, allow time to practise spellings on Spelling Shed, reading aloud to them and visiting the local library.</a:t>
            </a:r>
            <a:endParaRPr sz="1200" b="0" i="0" u="none" strike="noStrike" cap="none">
              <a:solidFill>
                <a:srgbClr val="000000"/>
              </a:solidFill>
              <a:latin typeface="Trebuchet MS"/>
              <a:ea typeface="Trebuchet MS"/>
              <a:cs typeface="Trebuchet MS"/>
              <a:sym typeface="Trebuchet MS"/>
            </a:endParaRPr>
          </a:p>
        </p:txBody>
      </p:sp>
      <p:pic>
        <p:nvPicPr>
          <p:cNvPr id="80" name="Google Shape;80;g2f7305a7757_0_149" descr="Traction Man Is Here: 1 (Traction Man, 1) : Grey, Mini: Amazon.co.uk: Books"/>
          <p:cNvPicPr preferRelativeResize="0"/>
          <p:nvPr/>
        </p:nvPicPr>
        <p:blipFill rotWithShape="1">
          <a:blip r:embed="rId3">
            <a:alphaModFix/>
          </a:blip>
          <a:srcRect/>
          <a:stretch/>
        </p:blipFill>
        <p:spPr>
          <a:xfrm>
            <a:off x="129689" y="1082190"/>
            <a:ext cx="1903620" cy="2179410"/>
          </a:xfrm>
          <a:prstGeom prst="rect">
            <a:avLst/>
          </a:prstGeom>
          <a:noFill/>
          <a:ln>
            <a:noFill/>
          </a:ln>
        </p:spPr>
      </p:pic>
      <p:pic>
        <p:nvPicPr>
          <p:cNvPr id="81" name="Google Shape;81;g2f7305a7757_0_149" descr="Don't Spill the Milk!"/>
          <p:cNvPicPr preferRelativeResize="0"/>
          <p:nvPr/>
        </p:nvPicPr>
        <p:blipFill rotWithShape="1">
          <a:blip r:embed="rId4">
            <a:alphaModFix/>
          </a:blip>
          <a:srcRect/>
          <a:stretch/>
        </p:blipFill>
        <p:spPr>
          <a:xfrm>
            <a:off x="2194368" y="1233390"/>
            <a:ext cx="2182314" cy="1877010"/>
          </a:xfrm>
          <a:prstGeom prst="rect">
            <a:avLst/>
          </a:prstGeom>
          <a:noFill/>
          <a:ln>
            <a:noFill/>
          </a:ln>
        </p:spPr>
      </p:pic>
      <p:pic>
        <p:nvPicPr>
          <p:cNvPr id="82" name="Google Shape;82;g2f7305a7757_0_149" descr="How to Hide a Lion at School: an international bestselling modern classic:  1 : Stephens, Helen, Stephens, Helen: Amazon.co.uk: Books"/>
          <p:cNvPicPr preferRelativeResize="0"/>
          <p:nvPr/>
        </p:nvPicPr>
        <p:blipFill rotWithShape="1">
          <a:blip r:embed="rId5">
            <a:alphaModFix/>
          </a:blip>
          <a:srcRect/>
          <a:stretch/>
        </p:blipFill>
        <p:spPr>
          <a:xfrm>
            <a:off x="4506581" y="1152424"/>
            <a:ext cx="2188563" cy="2054751"/>
          </a:xfrm>
          <a:prstGeom prst="rect">
            <a:avLst/>
          </a:prstGeom>
          <a:noFill/>
          <a:ln>
            <a:noFill/>
          </a:ln>
        </p:spPr>
      </p:pic>
      <p:pic>
        <p:nvPicPr>
          <p:cNvPr id="83" name="Google Shape;83;g2f7305a7757_0_149" descr="Snow in the Garden: A First Book of Christmas: The bestselling classic  collection: Amazon.co.uk: Hughes, Shirley, Hughes, Shirley: 9781406384482:  ..."/>
          <p:cNvPicPr preferRelativeResize="0"/>
          <p:nvPr/>
        </p:nvPicPr>
        <p:blipFill rotWithShape="1">
          <a:blip r:embed="rId6">
            <a:alphaModFix/>
          </a:blip>
          <a:srcRect/>
          <a:stretch/>
        </p:blipFill>
        <p:spPr>
          <a:xfrm>
            <a:off x="6849954" y="906606"/>
            <a:ext cx="2105691" cy="253057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g2f7305a7757_0_138"/>
          <p:cNvSpPr txBox="1">
            <a:spLocks noGrp="1"/>
          </p:cNvSpPr>
          <p:nvPr>
            <p:ph type="title"/>
          </p:nvPr>
        </p:nvSpPr>
        <p:spPr>
          <a:xfrm>
            <a:off x="4649700" y="276275"/>
            <a:ext cx="3917400" cy="741600"/>
          </a:xfrm>
          <a:prstGeom prst="rect">
            <a:avLst/>
          </a:prstGeom>
          <a:solidFill>
            <a:schemeClr val="lt1"/>
          </a:solidFill>
          <a:ln w="28575" cap="flat" cmpd="sng">
            <a:solidFill>
              <a:srgbClr val="000000"/>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a:t>Year 5: Autumn 1</a:t>
            </a:r>
            <a:endParaRPr/>
          </a:p>
        </p:txBody>
      </p:sp>
      <p:sp>
        <p:nvSpPr>
          <p:cNvPr id="89" name="Google Shape;89;g2f7305a7757_0_138"/>
          <p:cNvSpPr txBox="1">
            <a:spLocks noGrp="1"/>
          </p:cNvSpPr>
          <p:nvPr>
            <p:ph type="body" idx="1"/>
          </p:nvPr>
        </p:nvSpPr>
        <p:spPr>
          <a:xfrm>
            <a:off x="311700" y="1152474"/>
            <a:ext cx="8333100" cy="3219109"/>
          </a:xfrm>
          <a:prstGeom prst="rect">
            <a:avLst/>
          </a:prstGeom>
          <a:noFill/>
          <a:ln w="2857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600" b="1" u="sng">
                <a:solidFill>
                  <a:schemeClr val="dk1"/>
                </a:solidFill>
                <a:latin typeface="Trebuchet MS"/>
                <a:ea typeface="Trebuchet MS"/>
                <a:cs typeface="Trebuchet MS"/>
                <a:sym typeface="Trebuchet MS"/>
              </a:rPr>
              <a:t>MATHS</a:t>
            </a:r>
            <a:r>
              <a:rPr lang="en-GB" sz="1050">
                <a:latin typeface="Trebuchet MS"/>
                <a:ea typeface="Trebuchet MS"/>
                <a:cs typeface="Trebuchet MS"/>
                <a:sym typeface="Trebuchet MS"/>
              </a:rPr>
              <a:t> </a:t>
            </a:r>
            <a:endParaRPr/>
          </a:p>
          <a:p>
            <a:pPr marL="0" lvl="0" indent="0" algn="l" rtl="0">
              <a:lnSpc>
                <a:spcPct val="115000"/>
              </a:lnSpc>
              <a:spcBef>
                <a:spcPts val="0"/>
              </a:spcBef>
              <a:spcAft>
                <a:spcPts val="0"/>
              </a:spcAft>
              <a:buSzPts val="1800"/>
              <a:buNone/>
            </a:pPr>
            <a:r>
              <a:rPr lang="en-GB" sz="1050">
                <a:solidFill>
                  <a:srgbClr val="000000"/>
                </a:solidFill>
                <a:latin typeface="Trebuchet MS"/>
                <a:ea typeface="Trebuchet MS"/>
                <a:cs typeface="Trebuchet MS"/>
                <a:sym typeface="Trebuchet MS"/>
              </a:rPr>
              <a:t>Children have daily opportunities to develop mental strategies including recall of addition and subtraction facts for each number up to 10 then 20.  Multiplication and division facts of the 2x, 10x and then 5x table are also introduced and extended depending on the child’s skill and understanding. The concept of </a:t>
            </a:r>
            <a:r>
              <a:rPr lang="en-GB" sz="1050" i="1">
                <a:solidFill>
                  <a:srgbClr val="000000"/>
                </a:solidFill>
                <a:latin typeface="Trebuchet MS"/>
                <a:ea typeface="Trebuchet MS"/>
                <a:cs typeface="Trebuchet MS"/>
                <a:sym typeface="Trebuchet MS"/>
              </a:rPr>
              <a:t>more than/less than and the same as</a:t>
            </a:r>
            <a:r>
              <a:rPr lang="en-GB" sz="1050">
                <a:solidFill>
                  <a:srgbClr val="000000"/>
                </a:solidFill>
                <a:latin typeface="Trebuchet MS"/>
                <a:ea typeface="Trebuchet MS"/>
                <a:cs typeface="Trebuchet MS"/>
                <a:sym typeface="Trebuchet MS"/>
              </a:rPr>
              <a:t> is practised for two-digit numbers up to 100. Counting forwards and backwards in a range of steps is also practised daily.</a:t>
            </a:r>
            <a:endParaRPr/>
          </a:p>
          <a:p>
            <a:pPr marL="0" lvl="0" indent="0" algn="l" rtl="0">
              <a:lnSpc>
                <a:spcPct val="115000"/>
              </a:lnSpc>
              <a:spcBef>
                <a:spcPts val="0"/>
              </a:spcBef>
              <a:spcAft>
                <a:spcPts val="0"/>
              </a:spcAft>
              <a:buSzPts val="1800"/>
              <a:buNone/>
            </a:pPr>
            <a:endParaRPr sz="1050">
              <a:latin typeface="Trebuchet MS"/>
              <a:ea typeface="Trebuchet MS"/>
              <a:cs typeface="Trebuchet MS"/>
              <a:sym typeface="Trebuchet MS"/>
            </a:endParaRPr>
          </a:p>
          <a:p>
            <a:pPr marL="0" lvl="0" indent="0" algn="l" rtl="0">
              <a:lnSpc>
                <a:spcPct val="115000"/>
              </a:lnSpc>
              <a:spcBef>
                <a:spcPts val="0"/>
              </a:spcBef>
              <a:spcAft>
                <a:spcPts val="0"/>
              </a:spcAft>
              <a:buSzPts val="1800"/>
              <a:buNone/>
            </a:pPr>
            <a:r>
              <a:rPr lang="en-GB" sz="1050" b="1">
                <a:solidFill>
                  <a:srgbClr val="000000"/>
                </a:solidFill>
                <a:latin typeface="Trebuchet MS"/>
                <a:ea typeface="Trebuchet MS"/>
                <a:cs typeface="Trebuchet MS"/>
                <a:sym typeface="Trebuchet MS"/>
              </a:rPr>
              <a:t>Number: </a:t>
            </a:r>
            <a:r>
              <a:rPr lang="en-GB" sz="1050">
                <a:solidFill>
                  <a:srgbClr val="000000"/>
                </a:solidFill>
                <a:latin typeface="Trebuchet MS"/>
                <a:ea typeface="Trebuchet MS"/>
                <a:cs typeface="Trebuchet MS"/>
                <a:sym typeface="Trebuchet MS"/>
              </a:rPr>
              <a:t>This term, the children’s learning consolidates place value, understanding the value of each digit in a 2-digit number.  Children will be introduced to specific strategies and are encouraged to make informal jottings to help them in their calculations, along with using maths apparatus. We also use word problems to ensure the children can apply their calculation skills in ‘real-life’.  </a:t>
            </a:r>
            <a:endParaRPr/>
          </a:p>
          <a:p>
            <a:pPr marL="0" lvl="0" indent="0" algn="l" rtl="0">
              <a:lnSpc>
                <a:spcPct val="115000"/>
              </a:lnSpc>
              <a:spcBef>
                <a:spcPts val="0"/>
              </a:spcBef>
              <a:spcAft>
                <a:spcPts val="0"/>
              </a:spcAft>
              <a:buSzPts val="1800"/>
              <a:buNone/>
            </a:pPr>
            <a:endParaRPr sz="1050">
              <a:latin typeface="Trebuchet MS"/>
              <a:ea typeface="Trebuchet MS"/>
              <a:cs typeface="Trebuchet MS"/>
              <a:sym typeface="Trebuchet MS"/>
            </a:endParaRPr>
          </a:p>
          <a:p>
            <a:pPr marL="0" lvl="0" indent="0" algn="l" rtl="0">
              <a:lnSpc>
                <a:spcPct val="115000"/>
              </a:lnSpc>
              <a:spcBef>
                <a:spcPts val="0"/>
              </a:spcBef>
              <a:spcAft>
                <a:spcPts val="0"/>
              </a:spcAft>
              <a:buSzPts val="1800"/>
              <a:buNone/>
            </a:pPr>
            <a:r>
              <a:rPr lang="en-GB" sz="1050" b="1">
                <a:solidFill>
                  <a:srgbClr val="000000"/>
                </a:solidFill>
                <a:latin typeface="Trebuchet MS"/>
                <a:ea typeface="Trebuchet MS"/>
                <a:cs typeface="Trebuchet MS"/>
                <a:sym typeface="Trebuchet MS"/>
              </a:rPr>
              <a:t>Addition &amp; Subtraction: </a:t>
            </a:r>
            <a:r>
              <a:rPr lang="en-GB" sz="1050">
                <a:solidFill>
                  <a:srgbClr val="000000"/>
                </a:solidFill>
                <a:latin typeface="Trebuchet MS"/>
                <a:ea typeface="Trebuchet MS"/>
                <a:cs typeface="Trebuchet MS"/>
                <a:sym typeface="Trebuchet MS"/>
              </a:rPr>
              <a:t>Children will become more familiar adding and subtracting 1-digit and 2-digit numbers up to 100 this term. They will learn how to use practical equipment and then informal ‘jottings’ to support their thinking and begin to apply this when solving worded problems.</a:t>
            </a:r>
            <a:endParaRPr/>
          </a:p>
          <a:p>
            <a:pPr marL="0" lvl="0" indent="0" algn="l" rtl="0">
              <a:lnSpc>
                <a:spcPct val="115000"/>
              </a:lnSpc>
              <a:spcBef>
                <a:spcPts val="0"/>
              </a:spcBef>
              <a:spcAft>
                <a:spcPts val="0"/>
              </a:spcAft>
              <a:buSzPts val="1800"/>
              <a:buNone/>
            </a:pPr>
            <a:endParaRPr sz="1050">
              <a:latin typeface="Trebuchet MS"/>
              <a:ea typeface="Trebuchet MS"/>
              <a:cs typeface="Trebuchet MS"/>
              <a:sym typeface="Trebuchet MS"/>
            </a:endParaRPr>
          </a:p>
          <a:p>
            <a:pPr marL="0" lvl="0" indent="0" algn="l" rtl="0">
              <a:lnSpc>
                <a:spcPct val="115000"/>
              </a:lnSpc>
              <a:spcBef>
                <a:spcPts val="0"/>
              </a:spcBef>
              <a:spcAft>
                <a:spcPts val="0"/>
              </a:spcAft>
              <a:buSzPts val="1800"/>
              <a:buNone/>
            </a:pPr>
            <a:r>
              <a:rPr lang="en-GB" sz="1050" b="1">
                <a:solidFill>
                  <a:srgbClr val="000000"/>
                </a:solidFill>
                <a:latin typeface="Trebuchet MS"/>
                <a:ea typeface="Trebuchet MS"/>
                <a:cs typeface="Trebuchet MS"/>
                <a:sym typeface="Trebuchet MS"/>
              </a:rPr>
              <a:t>Shape: </a:t>
            </a:r>
            <a:r>
              <a:rPr lang="en-GB" sz="1050">
                <a:solidFill>
                  <a:srgbClr val="000000"/>
                </a:solidFill>
                <a:latin typeface="Trebuchet MS"/>
                <a:ea typeface="Trebuchet MS"/>
                <a:cs typeface="Trebuchet MS"/>
                <a:sym typeface="Trebuchet MS"/>
              </a:rPr>
              <a:t>Towards the end of the autumn term, we will name and describe the properties of 2D and 3D shapes and sort shapes.</a:t>
            </a:r>
            <a:endParaRPr sz="1050">
              <a:latin typeface="Trebuchet MS"/>
              <a:ea typeface="Trebuchet MS"/>
              <a:cs typeface="Trebuchet MS"/>
              <a:sym typeface="Trebuchet MS"/>
            </a:endParaRPr>
          </a:p>
          <a:p>
            <a:pPr marL="455930" lvl="0" indent="0" algn="just" rtl="0">
              <a:lnSpc>
                <a:spcPct val="115000"/>
              </a:lnSpc>
              <a:spcBef>
                <a:spcPts val="0"/>
              </a:spcBef>
              <a:spcAft>
                <a:spcPts val="0"/>
              </a:spcAft>
              <a:buSzPts val="1800"/>
              <a:buNone/>
            </a:pPr>
            <a:endParaRPr sz="900">
              <a:latin typeface="Times New Roman"/>
              <a:ea typeface="Times New Roman"/>
              <a:cs typeface="Times New Roman"/>
              <a:sym typeface="Times New Roman"/>
            </a:endParaRPr>
          </a:p>
        </p:txBody>
      </p:sp>
      <p:sp>
        <p:nvSpPr>
          <p:cNvPr id="90" name="Google Shape;90;g2f7305a7757_0_138"/>
          <p:cNvSpPr txBox="1">
            <a:spLocks noGrp="1"/>
          </p:cNvSpPr>
          <p:nvPr>
            <p:ph type="title"/>
          </p:nvPr>
        </p:nvSpPr>
        <p:spPr>
          <a:xfrm>
            <a:off x="311700" y="199375"/>
            <a:ext cx="8333100" cy="818400"/>
          </a:xfrm>
          <a:prstGeom prst="rect">
            <a:avLst/>
          </a:prstGeom>
          <a:solidFill>
            <a:schemeClr val="lt1"/>
          </a:solidFill>
          <a:ln w="28575" cap="flat" cmpd="sng">
            <a:solidFill>
              <a:srgbClr val="000000"/>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sz="2400"/>
              <a:t>Year 2: Autumn 2026</a:t>
            </a:r>
            <a:endParaRPr sz="2400"/>
          </a:p>
        </p:txBody>
      </p:sp>
      <p:pic>
        <p:nvPicPr>
          <p:cNvPr id="91" name="Google Shape;91;g2f7305a7757_0_138"/>
          <p:cNvPicPr preferRelativeResize="0"/>
          <p:nvPr/>
        </p:nvPicPr>
        <p:blipFill rotWithShape="1">
          <a:blip r:embed="rId3">
            <a:alphaModFix/>
          </a:blip>
          <a:srcRect b="15739"/>
          <a:stretch/>
        </p:blipFill>
        <p:spPr>
          <a:xfrm>
            <a:off x="405900" y="227575"/>
            <a:ext cx="1152525" cy="762000"/>
          </a:xfrm>
          <a:prstGeom prst="rect">
            <a:avLst/>
          </a:prstGeom>
          <a:noFill/>
          <a:ln>
            <a:noFill/>
          </a:ln>
        </p:spPr>
      </p:pic>
      <p:sp>
        <p:nvSpPr>
          <p:cNvPr id="92" name="Google Shape;92;g2f7305a7757_0_138"/>
          <p:cNvSpPr/>
          <p:nvPr/>
        </p:nvSpPr>
        <p:spPr>
          <a:xfrm>
            <a:off x="335100" y="4450500"/>
            <a:ext cx="8232000" cy="693000"/>
          </a:xfrm>
          <a:prstGeom prst="rect">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100" b="1" i="0" u="sng" strike="noStrike" cap="none">
                <a:solidFill>
                  <a:srgbClr val="000000"/>
                </a:solidFill>
                <a:latin typeface="Trebuchet MS"/>
                <a:ea typeface="Trebuchet MS"/>
                <a:cs typeface="Trebuchet MS"/>
                <a:sym typeface="Trebuchet MS"/>
              </a:rPr>
              <a:t>You can help by </a:t>
            </a:r>
            <a:r>
              <a:rPr lang="en-GB" sz="1100" b="0" i="0" u="none" strike="noStrike" cap="none">
                <a:solidFill>
                  <a:srgbClr val="000000"/>
                </a:solidFill>
                <a:latin typeface="Comic Sans MS"/>
                <a:ea typeface="Comic Sans MS"/>
                <a:cs typeface="Comic Sans MS"/>
                <a:sym typeface="Comic Sans MS"/>
              </a:rPr>
              <a:t>reinforcing number skills in everyday situations (e.g. asking questions like </a:t>
            </a:r>
            <a:r>
              <a:rPr lang="en-GB" sz="1100" b="0" i="1" u="none" strike="noStrike" cap="none">
                <a:solidFill>
                  <a:srgbClr val="000000"/>
                </a:solidFill>
                <a:latin typeface="Comic Sans MS"/>
                <a:ea typeface="Comic Sans MS"/>
                <a:cs typeface="Comic Sans MS"/>
                <a:sym typeface="Comic Sans MS"/>
              </a:rPr>
              <a:t>‘How many more/less’ than</a:t>
            </a:r>
            <a:r>
              <a:rPr lang="en-GB" sz="1100" b="0" i="0" u="none" strike="noStrike" cap="none">
                <a:solidFill>
                  <a:srgbClr val="000000"/>
                </a:solidFill>
                <a:latin typeface="Comic Sans MS"/>
                <a:ea typeface="Comic Sans MS"/>
                <a:cs typeface="Comic Sans MS"/>
                <a:sym typeface="Comic Sans MS"/>
              </a:rPr>
              <a:t>?’ and ‘</a:t>
            </a:r>
            <a:r>
              <a:rPr lang="en-GB" sz="1100" b="0" i="1" u="none" strike="noStrike" cap="none">
                <a:solidFill>
                  <a:srgbClr val="000000"/>
                </a:solidFill>
                <a:latin typeface="Comic Sans MS"/>
                <a:ea typeface="Comic Sans MS"/>
                <a:cs typeface="Comic Sans MS"/>
                <a:sym typeface="Comic Sans MS"/>
              </a:rPr>
              <a:t>What’s the time?’)</a:t>
            </a:r>
            <a:r>
              <a:rPr lang="en-GB" sz="1100" b="0" i="0" u="none" strike="noStrike" cap="none">
                <a:solidFill>
                  <a:srgbClr val="000000"/>
                </a:solidFill>
                <a:latin typeface="Comic Sans MS"/>
                <a:ea typeface="Comic Sans MS"/>
                <a:cs typeface="Comic Sans MS"/>
                <a:sym typeface="Comic Sans MS"/>
              </a:rPr>
              <a:t>, practising counting on and back in twos, threes, fives and tens. </a:t>
            </a:r>
            <a:r>
              <a:rPr lang="en-GB" sz="1100" b="1" i="0" u="none" strike="noStrike" cap="none">
                <a:solidFill>
                  <a:srgbClr val="000000"/>
                </a:solidFill>
                <a:latin typeface="Comic Sans MS"/>
                <a:ea typeface="Comic Sans MS"/>
                <a:cs typeface="Comic Sans MS"/>
                <a:sym typeface="Comic Sans MS"/>
              </a:rPr>
              <a:t>Numbots</a:t>
            </a:r>
            <a:r>
              <a:rPr lang="en-GB" sz="1100" b="0" i="0" u="none" strike="noStrike" cap="none">
                <a:solidFill>
                  <a:srgbClr val="000000"/>
                </a:solidFill>
                <a:latin typeface="Comic Sans MS"/>
                <a:ea typeface="Comic Sans MS"/>
                <a:cs typeface="Comic Sans MS"/>
                <a:sym typeface="Comic Sans MS"/>
              </a:rPr>
              <a:t> is an excellent resource for children to build their basic number knowledge and makes a huge difference to their confidence in maths. The children will have their log in details in their reading records.</a:t>
            </a:r>
            <a:endParaRPr sz="1100" b="0" i="0" u="none" strike="noStrike" cap="none">
              <a:solidFill>
                <a:srgbClr val="000000"/>
              </a:solidFill>
              <a:latin typeface="Trebuchet MS"/>
              <a:ea typeface="Trebuchet MS"/>
              <a:cs typeface="Trebuchet MS"/>
              <a:sym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2"/>
          <p:cNvSpPr txBox="1">
            <a:spLocks noGrp="1"/>
          </p:cNvSpPr>
          <p:nvPr>
            <p:ph type="title"/>
          </p:nvPr>
        </p:nvSpPr>
        <p:spPr>
          <a:xfrm>
            <a:off x="128250" y="249000"/>
            <a:ext cx="3816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990"/>
              <a:buNone/>
            </a:pPr>
            <a:r>
              <a:rPr lang="en-GB" sz="2120" b="1" u="sng">
                <a:latin typeface="Trebuchet MS"/>
                <a:ea typeface="Trebuchet MS"/>
                <a:cs typeface="Trebuchet MS"/>
                <a:sym typeface="Trebuchet MS"/>
              </a:rPr>
              <a:t>Maths - models and images</a:t>
            </a:r>
            <a:endParaRPr sz="2120" b="1" u="sng">
              <a:latin typeface="Trebuchet MS"/>
              <a:ea typeface="Trebuchet MS"/>
              <a:cs typeface="Trebuchet MS"/>
              <a:sym typeface="Trebuchet MS"/>
            </a:endParaRPr>
          </a:p>
        </p:txBody>
      </p:sp>
      <p:sp>
        <p:nvSpPr>
          <p:cNvPr id="98" name="Google Shape;98;p2"/>
          <p:cNvSpPr txBox="1">
            <a:spLocks noGrp="1"/>
          </p:cNvSpPr>
          <p:nvPr>
            <p:ph type="body" idx="1"/>
          </p:nvPr>
        </p:nvSpPr>
        <p:spPr>
          <a:xfrm>
            <a:off x="727193" y="971609"/>
            <a:ext cx="3141600" cy="3416400"/>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SzPts val="1800"/>
              <a:buNone/>
            </a:pPr>
            <a:r>
              <a:rPr lang="en-GB" sz="2800" b="1" u="sng">
                <a:solidFill>
                  <a:schemeClr val="dk1"/>
                </a:solidFill>
                <a:latin typeface="Trebuchet MS"/>
                <a:ea typeface="Trebuchet MS"/>
                <a:cs typeface="Trebuchet MS"/>
                <a:sym typeface="Trebuchet MS"/>
              </a:rPr>
              <a:t>Place Value</a:t>
            </a:r>
            <a:endParaRPr sz="2800" b="1" u="sng">
              <a:solidFill>
                <a:schemeClr val="dk1"/>
              </a:solidFill>
              <a:latin typeface="Trebuchet MS"/>
              <a:ea typeface="Trebuchet MS"/>
              <a:cs typeface="Trebuchet MS"/>
              <a:sym typeface="Trebuchet MS"/>
            </a:endParaRPr>
          </a:p>
        </p:txBody>
      </p:sp>
      <p:sp>
        <p:nvSpPr>
          <p:cNvPr id="99" name="Google Shape;99;p2"/>
          <p:cNvSpPr txBox="1">
            <a:spLocks noGrp="1"/>
          </p:cNvSpPr>
          <p:nvPr>
            <p:ph type="body" idx="1"/>
          </p:nvPr>
        </p:nvSpPr>
        <p:spPr>
          <a:xfrm>
            <a:off x="3470267" y="1293682"/>
            <a:ext cx="5015700" cy="399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852"/>
              <a:buNone/>
            </a:pPr>
            <a:r>
              <a:rPr lang="en-GB" sz="1400" b="1" u="sng">
                <a:solidFill>
                  <a:schemeClr val="dk1"/>
                </a:solidFill>
                <a:latin typeface="Trebuchet MS"/>
                <a:ea typeface="Trebuchet MS"/>
                <a:cs typeface="Trebuchet MS"/>
                <a:sym typeface="Trebuchet MS"/>
              </a:rPr>
              <a:t>Part-Whole Models</a:t>
            </a:r>
            <a:endParaRPr sz="1400">
              <a:solidFill>
                <a:schemeClr val="dk1"/>
              </a:solidFill>
              <a:latin typeface="Trebuchet MS"/>
              <a:ea typeface="Trebuchet MS"/>
              <a:cs typeface="Trebuchet MS"/>
              <a:sym typeface="Trebuchet MS"/>
            </a:endParaRPr>
          </a:p>
        </p:txBody>
      </p:sp>
      <p:sp>
        <p:nvSpPr>
          <p:cNvPr id="100" name="Google Shape;100;p2"/>
          <p:cNvSpPr/>
          <p:nvPr/>
        </p:nvSpPr>
        <p:spPr>
          <a:xfrm>
            <a:off x="6287307" y="3683025"/>
            <a:ext cx="1613559" cy="30773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sng" strike="noStrike" cap="none">
                <a:solidFill>
                  <a:schemeClr val="dk1"/>
                </a:solidFill>
                <a:latin typeface="Trebuchet MS"/>
                <a:ea typeface="Trebuchet MS"/>
                <a:cs typeface="Trebuchet MS"/>
                <a:sym typeface="Trebuchet MS"/>
              </a:rPr>
              <a:t>Number Lines</a:t>
            </a:r>
            <a:endParaRPr sz="1400" b="0" i="0" u="none" strike="noStrike" cap="none">
              <a:solidFill>
                <a:srgbClr val="000000"/>
              </a:solidFill>
              <a:latin typeface="Arial"/>
              <a:ea typeface="Arial"/>
              <a:cs typeface="Arial"/>
              <a:sym typeface="Arial"/>
            </a:endParaRPr>
          </a:p>
        </p:txBody>
      </p:sp>
      <p:sp>
        <p:nvSpPr>
          <p:cNvPr id="101" name="Google Shape;101;p2"/>
          <p:cNvSpPr txBox="1"/>
          <p:nvPr/>
        </p:nvSpPr>
        <p:spPr>
          <a:xfrm>
            <a:off x="259309" y="1592131"/>
            <a:ext cx="5015700" cy="399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2"/>
              </a:buClr>
              <a:buSzPts val="852"/>
              <a:buFont typeface="Arial"/>
              <a:buNone/>
            </a:pPr>
            <a:r>
              <a:rPr lang="en-GB" sz="1400" b="1" i="0" u="sng" strike="noStrike" cap="none">
                <a:solidFill>
                  <a:schemeClr val="dk1"/>
                </a:solidFill>
                <a:latin typeface="Trebuchet MS"/>
                <a:ea typeface="Trebuchet MS"/>
                <a:cs typeface="Trebuchet MS"/>
                <a:sym typeface="Trebuchet MS"/>
              </a:rPr>
              <a:t>Base 10 Equipment/Dienes</a:t>
            </a:r>
            <a:endParaRPr sz="1400" b="0" i="0" u="none" strike="noStrike" cap="none">
              <a:solidFill>
                <a:schemeClr val="dk1"/>
              </a:solidFill>
              <a:latin typeface="Trebuchet MS"/>
              <a:ea typeface="Trebuchet MS"/>
              <a:cs typeface="Trebuchet MS"/>
              <a:sym typeface="Trebuchet MS"/>
            </a:endParaRPr>
          </a:p>
        </p:txBody>
      </p:sp>
      <p:sp>
        <p:nvSpPr>
          <p:cNvPr id="102" name="Google Shape;102;p2"/>
          <p:cNvSpPr txBox="1"/>
          <p:nvPr/>
        </p:nvSpPr>
        <p:spPr>
          <a:xfrm>
            <a:off x="5275009" y="1297593"/>
            <a:ext cx="5015700" cy="399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2"/>
              </a:buClr>
              <a:buSzPts val="852"/>
              <a:buFont typeface="Arial"/>
              <a:buNone/>
            </a:pPr>
            <a:r>
              <a:rPr lang="en-GB" sz="1400" b="1" i="0" u="sng" strike="noStrike" cap="none">
                <a:solidFill>
                  <a:schemeClr val="dk1"/>
                </a:solidFill>
                <a:latin typeface="Trebuchet MS"/>
                <a:ea typeface="Trebuchet MS"/>
                <a:cs typeface="Trebuchet MS"/>
                <a:sym typeface="Trebuchet MS"/>
              </a:rPr>
              <a:t>Place Value Chart and Place Value Counters</a:t>
            </a:r>
            <a:endParaRPr sz="1400" b="0" i="0" u="none" strike="noStrike" cap="none">
              <a:solidFill>
                <a:schemeClr val="dk1"/>
              </a:solidFill>
              <a:latin typeface="Trebuchet MS"/>
              <a:ea typeface="Trebuchet MS"/>
              <a:cs typeface="Trebuchet MS"/>
              <a:sym typeface="Trebuchet MS"/>
            </a:endParaRPr>
          </a:p>
        </p:txBody>
      </p:sp>
      <p:pic>
        <p:nvPicPr>
          <p:cNvPr id="103" name="Google Shape;103;p2" descr="Partition two-digit numbers into tens and ones KS1 | Y2 Maths Lesson  Resources | Oak National Academy"/>
          <p:cNvPicPr preferRelativeResize="0"/>
          <p:nvPr/>
        </p:nvPicPr>
        <p:blipFill rotWithShape="1">
          <a:blip r:embed="rId3">
            <a:alphaModFix/>
          </a:blip>
          <a:srcRect/>
          <a:stretch/>
        </p:blipFill>
        <p:spPr>
          <a:xfrm>
            <a:off x="3406123" y="1899404"/>
            <a:ext cx="1733575" cy="1461182"/>
          </a:xfrm>
          <a:prstGeom prst="rect">
            <a:avLst/>
          </a:prstGeom>
          <a:noFill/>
          <a:ln>
            <a:noFill/>
          </a:ln>
        </p:spPr>
      </p:pic>
      <p:pic>
        <p:nvPicPr>
          <p:cNvPr id="104" name="Google Shape;104;p2" descr="What Are Dienes? Explained For Primary Schools"/>
          <p:cNvPicPr preferRelativeResize="0"/>
          <p:nvPr/>
        </p:nvPicPr>
        <p:blipFill rotWithShape="1">
          <a:blip r:embed="rId4">
            <a:alphaModFix/>
          </a:blip>
          <a:srcRect/>
          <a:stretch/>
        </p:blipFill>
        <p:spPr>
          <a:xfrm>
            <a:off x="259309" y="2058563"/>
            <a:ext cx="2146532" cy="1534950"/>
          </a:xfrm>
          <a:prstGeom prst="rect">
            <a:avLst/>
          </a:prstGeom>
          <a:noFill/>
          <a:ln>
            <a:noFill/>
          </a:ln>
        </p:spPr>
      </p:pic>
      <p:pic>
        <p:nvPicPr>
          <p:cNvPr id="105" name="Google Shape;105;p2" descr="Types of number lines. Top: structured, middle: semi-structured,... |  Download Scientific Diagram"/>
          <p:cNvPicPr preferRelativeResize="0"/>
          <p:nvPr/>
        </p:nvPicPr>
        <p:blipFill rotWithShape="1">
          <a:blip r:embed="rId5">
            <a:alphaModFix/>
          </a:blip>
          <a:srcRect t="-19411" b="48480"/>
          <a:stretch/>
        </p:blipFill>
        <p:spPr>
          <a:xfrm>
            <a:off x="4572000" y="3895297"/>
            <a:ext cx="4083413" cy="590228"/>
          </a:xfrm>
          <a:prstGeom prst="rect">
            <a:avLst/>
          </a:prstGeom>
          <a:noFill/>
          <a:ln>
            <a:noFill/>
          </a:ln>
        </p:spPr>
      </p:pic>
      <p:pic>
        <p:nvPicPr>
          <p:cNvPr id="106" name="Google Shape;106;p2" descr="Place Value Chart One Tens Hundreds Stock Vector (Royalty Free) 2032846616  | Shutterstock"/>
          <p:cNvPicPr preferRelativeResize="0"/>
          <p:nvPr/>
        </p:nvPicPr>
        <p:blipFill rotWithShape="1">
          <a:blip r:embed="rId6">
            <a:alphaModFix/>
          </a:blip>
          <a:srcRect b="8257"/>
          <a:stretch/>
        </p:blipFill>
        <p:spPr>
          <a:xfrm>
            <a:off x="6262992" y="1733833"/>
            <a:ext cx="1733575" cy="171277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g2f7305a7757_0_120"/>
          <p:cNvSpPr txBox="1">
            <a:spLocks noGrp="1"/>
          </p:cNvSpPr>
          <p:nvPr>
            <p:ph type="body" idx="1"/>
          </p:nvPr>
        </p:nvSpPr>
        <p:spPr>
          <a:xfrm>
            <a:off x="311700" y="1152475"/>
            <a:ext cx="4072800" cy="18705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100" b="1" u="sng">
                <a:solidFill>
                  <a:schemeClr val="dk1"/>
                </a:solidFill>
                <a:latin typeface="Trebuchet MS"/>
                <a:ea typeface="Trebuchet MS"/>
                <a:cs typeface="Trebuchet MS"/>
                <a:sym typeface="Trebuchet MS"/>
              </a:rPr>
              <a:t>Science</a:t>
            </a:r>
            <a:endParaRPr/>
          </a:p>
          <a:p>
            <a:pPr marL="0" lvl="0" indent="0" algn="l" rtl="0">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In the topic ‘Plant Growth’, the children will be looking at a range of seeds and bulbs and learning the names of different parts of them.  We will also learn about what seeds need to grow. After half term, we’ll be learning about the needs of animals including humans. </a:t>
            </a:r>
            <a:endParaRPr/>
          </a:p>
          <a:p>
            <a:pPr marL="0" lvl="0" indent="0" algn="l" rtl="0">
              <a:lnSpc>
                <a:spcPct val="115000"/>
              </a:lnSpc>
              <a:spcBef>
                <a:spcPts val="0"/>
              </a:spcBef>
              <a:spcAft>
                <a:spcPts val="0"/>
              </a:spcAft>
              <a:buSzPts val="1800"/>
              <a:buNone/>
            </a:pPr>
            <a:endParaRPr sz="11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You can help by planting your own seeds at home.</a:t>
            </a:r>
            <a:endParaRPr/>
          </a:p>
          <a:p>
            <a:pPr marL="0" lvl="0" indent="0" algn="l" rtl="0">
              <a:lnSpc>
                <a:spcPct val="115000"/>
              </a:lnSpc>
              <a:spcBef>
                <a:spcPts val="0"/>
              </a:spcBef>
              <a:spcAft>
                <a:spcPts val="0"/>
              </a:spcAft>
              <a:buSzPts val="1800"/>
              <a:buNone/>
            </a:pPr>
            <a:endParaRPr sz="1100">
              <a:solidFill>
                <a:schemeClr val="dk1"/>
              </a:solidFill>
              <a:latin typeface="Trebuchet MS"/>
              <a:ea typeface="Trebuchet MS"/>
              <a:cs typeface="Trebuchet MS"/>
              <a:sym typeface="Trebuchet MS"/>
            </a:endParaRPr>
          </a:p>
        </p:txBody>
      </p:sp>
      <p:sp>
        <p:nvSpPr>
          <p:cNvPr id="112" name="Google Shape;112;g2f7305a7757_0_120"/>
          <p:cNvSpPr txBox="1">
            <a:spLocks noGrp="1"/>
          </p:cNvSpPr>
          <p:nvPr>
            <p:ph type="body" idx="1"/>
          </p:nvPr>
        </p:nvSpPr>
        <p:spPr>
          <a:xfrm>
            <a:off x="4572000" y="1152475"/>
            <a:ext cx="4072800" cy="18705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100" b="1" u="sng">
                <a:solidFill>
                  <a:schemeClr val="dk1"/>
                </a:solidFill>
                <a:latin typeface="Trebuchet MS"/>
                <a:ea typeface="Trebuchet MS"/>
                <a:cs typeface="Trebuchet MS"/>
                <a:sym typeface="Trebuchet MS"/>
              </a:rPr>
              <a:t>Music</a:t>
            </a:r>
            <a:endParaRPr/>
          </a:p>
          <a:p>
            <a:pPr marL="0" lvl="0" indent="0" algn="l" rtl="0">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Music adds to the breadth of curriculum and experiences the children enjoy weekly.  </a:t>
            </a:r>
            <a:endParaRPr/>
          </a:p>
          <a:p>
            <a:pPr marL="0" lvl="0" indent="0" algn="l" rtl="0">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This term, teaching concentrates on beat and rhythm, considering long and short sounds and the tempo of a variety of music.  </a:t>
            </a:r>
            <a:endParaRPr/>
          </a:p>
          <a:p>
            <a:pPr marL="0" lvl="0" indent="0" algn="l" rtl="0">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We also have a weekly singing assembly where we develop our performance singing skills.</a:t>
            </a:r>
            <a:endParaRPr/>
          </a:p>
        </p:txBody>
      </p:sp>
      <p:sp>
        <p:nvSpPr>
          <p:cNvPr id="113" name="Google Shape;113;g2f7305a7757_0_120"/>
          <p:cNvSpPr txBox="1">
            <a:spLocks noGrp="1"/>
          </p:cNvSpPr>
          <p:nvPr>
            <p:ph type="body" idx="1"/>
          </p:nvPr>
        </p:nvSpPr>
        <p:spPr>
          <a:xfrm>
            <a:off x="311700" y="3140375"/>
            <a:ext cx="4072800" cy="18705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100" b="1" u="sng">
                <a:solidFill>
                  <a:schemeClr val="dk1"/>
                </a:solidFill>
                <a:latin typeface="Trebuchet MS"/>
                <a:ea typeface="Trebuchet MS"/>
                <a:cs typeface="Trebuchet MS"/>
                <a:sym typeface="Trebuchet MS"/>
              </a:rPr>
              <a:t>RE</a:t>
            </a:r>
            <a:endParaRPr/>
          </a:p>
          <a:p>
            <a:pPr marL="0" lvl="0" indent="0" algn="l" rtl="0">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The children will be exploring ‘Where is religion in our local community?’ They will look at a range of worldviews from different religions and learn the basic symbols and places of worship associated with the 5 main religions. After half term, our big question will be ‘What does it mean to be free?’ and we will look at how different religions approach this concept.</a:t>
            </a:r>
            <a:endParaRPr/>
          </a:p>
          <a:p>
            <a:pPr marL="0" lvl="0" indent="0" algn="l" rtl="0">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You can help by talking to your child about people having different beliefs.</a:t>
            </a:r>
            <a:endParaRPr/>
          </a:p>
          <a:p>
            <a:pPr marL="457200" lvl="0" indent="0" algn="ctr" rtl="0">
              <a:lnSpc>
                <a:spcPct val="115000"/>
              </a:lnSpc>
              <a:spcBef>
                <a:spcPts val="1200"/>
              </a:spcBef>
              <a:spcAft>
                <a:spcPts val="0"/>
              </a:spcAft>
              <a:buSzPts val="1800"/>
              <a:buNone/>
            </a:pPr>
            <a:endParaRPr sz="1200">
              <a:latin typeface="Trebuchet MS"/>
              <a:ea typeface="Trebuchet MS"/>
              <a:cs typeface="Trebuchet MS"/>
              <a:sym typeface="Trebuchet MS"/>
            </a:endParaRPr>
          </a:p>
          <a:p>
            <a:pPr marL="457200" lvl="0" indent="0" algn="l" rtl="0">
              <a:lnSpc>
                <a:spcPct val="115000"/>
              </a:lnSpc>
              <a:spcBef>
                <a:spcPts val="1200"/>
              </a:spcBef>
              <a:spcAft>
                <a:spcPts val="1200"/>
              </a:spcAft>
              <a:buSzPts val="1800"/>
              <a:buNone/>
            </a:pPr>
            <a:endParaRPr sz="1200">
              <a:latin typeface="Trebuchet MS"/>
              <a:ea typeface="Trebuchet MS"/>
              <a:cs typeface="Trebuchet MS"/>
              <a:sym typeface="Trebuchet MS"/>
            </a:endParaRPr>
          </a:p>
        </p:txBody>
      </p:sp>
      <p:sp>
        <p:nvSpPr>
          <p:cNvPr id="114" name="Google Shape;114;g2f7305a7757_0_120"/>
          <p:cNvSpPr txBox="1">
            <a:spLocks noGrp="1"/>
          </p:cNvSpPr>
          <p:nvPr>
            <p:ph type="title"/>
          </p:nvPr>
        </p:nvSpPr>
        <p:spPr>
          <a:xfrm>
            <a:off x="4649700" y="276275"/>
            <a:ext cx="3917400" cy="741600"/>
          </a:xfrm>
          <a:prstGeom prst="rect">
            <a:avLst/>
          </a:prstGeom>
          <a:solidFill>
            <a:schemeClr val="lt1"/>
          </a:solidFill>
          <a:ln w="28575" cap="flat" cmpd="sng">
            <a:solidFill>
              <a:srgbClr val="000000"/>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a:t>Year 5: Autumn 1</a:t>
            </a:r>
            <a:endParaRPr/>
          </a:p>
        </p:txBody>
      </p:sp>
      <p:sp>
        <p:nvSpPr>
          <p:cNvPr id="115" name="Google Shape;115;g2f7305a7757_0_120"/>
          <p:cNvSpPr txBox="1">
            <a:spLocks noGrp="1"/>
          </p:cNvSpPr>
          <p:nvPr>
            <p:ph type="title"/>
          </p:nvPr>
        </p:nvSpPr>
        <p:spPr>
          <a:xfrm>
            <a:off x="311700" y="199375"/>
            <a:ext cx="8333100" cy="818400"/>
          </a:xfrm>
          <a:prstGeom prst="rect">
            <a:avLst/>
          </a:prstGeom>
          <a:solidFill>
            <a:schemeClr val="lt1"/>
          </a:solidFill>
          <a:ln w="28575" cap="flat" cmpd="sng">
            <a:solidFill>
              <a:srgbClr val="000000"/>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sz="2400"/>
              <a:t>Year 2: Autumn 2026</a:t>
            </a:r>
            <a:endParaRPr sz="2400"/>
          </a:p>
        </p:txBody>
      </p:sp>
      <p:pic>
        <p:nvPicPr>
          <p:cNvPr id="116" name="Google Shape;116;g2f7305a7757_0_120"/>
          <p:cNvPicPr preferRelativeResize="0"/>
          <p:nvPr/>
        </p:nvPicPr>
        <p:blipFill rotWithShape="1">
          <a:blip r:embed="rId3">
            <a:alphaModFix/>
          </a:blip>
          <a:srcRect b="15739"/>
          <a:stretch/>
        </p:blipFill>
        <p:spPr>
          <a:xfrm>
            <a:off x="405900" y="227575"/>
            <a:ext cx="1152525" cy="762000"/>
          </a:xfrm>
          <a:prstGeom prst="rect">
            <a:avLst/>
          </a:prstGeom>
          <a:noFill/>
          <a:ln>
            <a:noFill/>
          </a:ln>
        </p:spPr>
      </p:pic>
      <p:sp>
        <p:nvSpPr>
          <p:cNvPr id="117" name="Google Shape;117;g2f7305a7757_0_120"/>
          <p:cNvSpPr txBox="1">
            <a:spLocks noGrp="1"/>
          </p:cNvSpPr>
          <p:nvPr>
            <p:ph type="body" idx="1"/>
          </p:nvPr>
        </p:nvSpPr>
        <p:spPr>
          <a:xfrm>
            <a:off x="4572000" y="3140375"/>
            <a:ext cx="4072800" cy="18705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100" b="1" u="sng">
                <a:solidFill>
                  <a:schemeClr val="dk1"/>
                </a:solidFill>
                <a:latin typeface="Trebuchet MS"/>
                <a:ea typeface="Trebuchet MS"/>
                <a:cs typeface="Trebuchet MS"/>
                <a:sym typeface="Trebuchet MS"/>
              </a:rPr>
              <a:t>PSHE  </a:t>
            </a:r>
            <a:endParaRPr/>
          </a:p>
          <a:p>
            <a:pPr marL="0" lvl="0" indent="0" algn="l" rtl="0">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Pupils have regular PSHE sessions as well as assemblies each week. In the first half of the term, the children will discuss matters relevant to them, their behaviour and their relationships with others in school. </a:t>
            </a:r>
            <a:endParaRPr/>
          </a:p>
          <a:p>
            <a:pPr marL="0" lvl="0" indent="0" algn="l" rtl="0">
              <a:lnSpc>
                <a:spcPct val="115000"/>
              </a:lnSpc>
              <a:spcBef>
                <a:spcPts val="0"/>
              </a:spcBef>
              <a:spcAft>
                <a:spcPts val="0"/>
              </a:spcAft>
              <a:buSzPts val="1800"/>
              <a:buNone/>
            </a:pPr>
            <a:endParaRPr sz="11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They will create class charter and select a School Council Rep and an Eco Warrior. </a:t>
            </a:r>
            <a:endParaRPr/>
          </a:p>
          <a:p>
            <a:pPr marL="0" lvl="0" indent="0" algn="l" rtl="0">
              <a:lnSpc>
                <a:spcPct val="115000"/>
              </a:lnSpc>
              <a:spcBef>
                <a:spcPts val="0"/>
              </a:spcBef>
              <a:spcAft>
                <a:spcPts val="0"/>
              </a:spcAft>
              <a:buSzPts val="1800"/>
              <a:buNone/>
            </a:pPr>
            <a:endParaRPr sz="11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endParaRPr sz="11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endParaRPr sz="400">
              <a:solidFill>
                <a:schemeClr val="dk1"/>
              </a:solidFill>
              <a:latin typeface="Trebuchet MS"/>
              <a:ea typeface="Trebuchet MS"/>
              <a:cs typeface="Trebuchet MS"/>
              <a:sym typeface="Trebuchet M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2"/>
          <p:cNvSpPr txBox="1">
            <a:spLocks noGrp="1"/>
          </p:cNvSpPr>
          <p:nvPr>
            <p:ph type="body" idx="1"/>
          </p:nvPr>
        </p:nvSpPr>
        <p:spPr>
          <a:xfrm>
            <a:off x="5093494" y="1077799"/>
            <a:ext cx="3640762" cy="2501213"/>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100" b="1" u="sng">
                <a:solidFill>
                  <a:schemeClr val="dk1"/>
                </a:solidFill>
                <a:latin typeface="Trebuchet MS"/>
                <a:ea typeface="Trebuchet MS"/>
                <a:cs typeface="Trebuchet MS"/>
                <a:sym typeface="Trebuchet MS"/>
              </a:rPr>
              <a:t>Computing</a:t>
            </a:r>
            <a:endParaRPr/>
          </a:p>
          <a:p>
            <a:pPr marL="0" lvl="0" indent="0" algn="l" rtl="0">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The children start by learning about the importance of staying safe online. </a:t>
            </a:r>
            <a:endParaRPr/>
          </a:p>
          <a:p>
            <a:pPr marL="0" lvl="0" indent="0" algn="l" rtl="0">
              <a:lnSpc>
                <a:spcPct val="115000"/>
              </a:lnSpc>
              <a:spcBef>
                <a:spcPts val="0"/>
              </a:spcBef>
              <a:spcAft>
                <a:spcPts val="0"/>
              </a:spcAft>
              <a:buSzPts val="1800"/>
              <a:buNone/>
            </a:pPr>
            <a:endParaRPr sz="11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They will set their own passwords and then log in and off of the Chromebooks. </a:t>
            </a:r>
            <a:endParaRPr/>
          </a:p>
          <a:p>
            <a:pPr marL="0" lvl="0" indent="0" algn="l" rtl="0">
              <a:lnSpc>
                <a:spcPct val="115000"/>
              </a:lnSpc>
              <a:spcBef>
                <a:spcPts val="0"/>
              </a:spcBef>
              <a:spcAft>
                <a:spcPts val="0"/>
              </a:spcAft>
              <a:buSzPts val="1800"/>
              <a:buNone/>
            </a:pPr>
            <a:endParaRPr sz="11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They will be using Chromebooks to create Google slides. </a:t>
            </a:r>
            <a:endParaRPr/>
          </a:p>
          <a:p>
            <a:pPr marL="0" lvl="0" indent="0" algn="l" rtl="0">
              <a:lnSpc>
                <a:spcPct val="115000"/>
              </a:lnSpc>
              <a:spcBef>
                <a:spcPts val="0"/>
              </a:spcBef>
              <a:spcAft>
                <a:spcPts val="0"/>
              </a:spcAft>
              <a:buSzPts val="1800"/>
              <a:buNone/>
            </a:pPr>
            <a:endParaRPr sz="11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The children will also be using a range of new technologies including iPads and other tablets.</a:t>
            </a:r>
            <a:endParaRPr sz="1100">
              <a:solidFill>
                <a:schemeClr val="dk1"/>
              </a:solidFill>
              <a:latin typeface="Trebuchet MS"/>
              <a:ea typeface="Trebuchet MS"/>
              <a:cs typeface="Trebuchet MS"/>
              <a:sym typeface="Trebuchet MS"/>
            </a:endParaRPr>
          </a:p>
        </p:txBody>
      </p:sp>
      <p:sp>
        <p:nvSpPr>
          <p:cNvPr id="123" name="Google Shape;123;p12"/>
          <p:cNvSpPr txBox="1">
            <a:spLocks noGrp="1"/>
          </p:cNvSpPr>
          <p:nvPr>
            <p:ph type="body" idx="1"/>
          </p:nvPr>
        </p:nvSpPr>
        <p:spPr>
          <a:xfrm>
            <a:off x="311699" y="3403198"/>
            <a:ext cx="3374475" cy="1670345"/>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200" b="1" u="sng">
                <a:solidFill>
                  <a:schemeClr val="dk1"/>
                </a:solidFill>
                <a:latin typeface="Trebuchet MS"/>
                <a:ea typeface="Trebuchet MS"/>
                <a:cs typeface="Trebuchet MS"/>
                <a:sym typeface="Trebuchet MS"/>
              </a:rPr>
              <a:t>Geography</a:t>
            </a:r>
            <a:endParaRPr/>
          </a:p>
          <a:p>
            <a:pPr marL="0" lvl="0" indent="0" algn="l" rtl="0">
              <a:lnSpc>
                <a:spcPct val="115000"/>
              </a:lnSpc>
              <a:spcBef>
                <a:spcPts val="0"/>
              </a:spcBef>
              <a:spcAft>
                <a:spcPts val="0"/>
              </a:spcAft>
              <a:buSzPts val="1800"/>
              <a:buNone/>
            </a:pPr>
            <a:r>
              <a:rPr lang="en-GB" sz="1200">
                <a:solidFill>
                  <a:schemeClr val="dk1"/>
                </a:solidFill>
                <a:latin typeface="Trebuchet MS"/>
                <a:ea typeface="Trebuchet MS"/>
                <a:cs typeface="Trebuchet MS"/>
                <a:sym typeface="Trebuchet MS"/>
              </a:rPr>
              <a:t>In Geography children will learn all about maps. We will learn about the 4 main compass points and will explore different symbols that can be used on maps. We will have a go at drawing maps to scale. </a:t>
            </a:r>
            <a:endParaRPr/>
          </a:p>
          <a:p>
            <a:pPr marL="0" lvl="0" indent="0" algn="l" rtl="0">
              <a:lnSpc>
                <a:spcPct val="115000"/>
              </a:lnSpc>
              <a:spcBef>
                <a:spcPts val="1200"/>
              </a:spcBef>
              <a:spcAft>
                <a:spcPts val="0"/>
              </a:spcAft>
              <a:buSzPts val="1800"/>
              <a:buNone/>
            </a:pPr>
            <a:endParaRPr sz="1200">
              <a:solidFill>
                <a:schemeClr val="dk1"/>
              </a:solidFill>
              <a:latin typeface="Trebuchet MS"/>
              <a:ea typeface="Trebuchet MS"/>
              <a:cs typeface="Trebuchet MS"/>
              <a:sym typeface="Trebuchet MS"/>
            </a:endParaRPr>
          </a:p>
          <a:p>
            <a:pPr marL="457200" lvl="0" indent="0" algn="ctr" rtl="0">
              <a:lnSpc>
                <a:spcPct val="115000"/>
              </a:lnSpc>
              <a:spcBef>
                <a:spcPts val="1200"/>
              </a:spcBef>
              <a:spcAft>
                <a:spcPts val="0"/>
              </a:spcAft>
              <a:buSzPts val="1800"/>
              <a:buNone/>
            </a:pPr>
            <a:endParaRPr sz="1200">
              <a:latin typeface="Trebuchet MS"/>
              <a:ea typeface="Trebuchet MS"/>
              <a:cs typeface="Trebuchet MS"/>
              <a:sym typeface="Trebuchet MS"/>
            </a:endParaRPr>
          </a:p>
          <a:p>
            <a:pPr marL="457200" lvl="0" indent="0" algn="l" rtl="0">
              <a:lnSpc>
                <a:spcPct val="115000"/>
              </a:lnSpc>
              <a:spcBef>
                <a:spcPts val="1200"/>
              </a:spcBef>
              <a:spcAft>
                <a:spcPts val="1200"/>
              </a:spcAft>
              <a:buSzPts val="1800"/>
              <a:buNone/>
            </a:pPr>
            <a:endParaRPr sz="1200">
              <a:latin typeface="Trebuchet MS"/>
              <a:ea typeface="Trebuchet MS"/>
              <a:cs typeface="Trebuchet MS"/>
              <a:sym typeface="Trebuchet MS"/>
            </a:endParaRPr>
          </a:p>
        </p:txBody>
      </p:sp>
      <p:sp>
        <p:nvSpPr>
          <p:cNvPr id="124" name="Google Shape;124;p12"/>
          <p:cNvSpPr txBox="1">
            <a:spLocks noGrp="1"/>
          </p:cNvSpPr>
          <p:nvPr>
            <p:ph type="title"/>
          </p:nvPr>
        </p:nvSpPr>
        <p:spPr>
          <a:xfrm>
            <a:off x="4649700" y="276275"/>
            <a:ext cx="3917400" cy="741600"/>
          </a:xfrm>
          <a:prstGeom prst="rect">
            <a:avLst/>
          </a:prstGeom>
          <a:solidFill>
            <a:schemeClr val="lt1"/>
          </a:solidFill>
          <a:ln w="28575" cap="flat" cmpd="sng">
            <a:solidFill>
              <a:srgbClr val="000000"/>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a:t>Year 5: Autumn 1</a:t>
            </a:r>
            <a:endParaRPr/>
          </a:p>
        </p:txBody>
      </p:sp>
      <p:sp>
        <p:nvSpPr>
          <p:cNvPr id="125" name="Google Shape;125;p12"/>
          <p:cNvSpPr txBox="1">
            <a:spLocks noGrp="1"/>
          </p:cNvSpPr>
          <p:nvPr>
            <p:ph type="title"/>
          </p:nvPr>
        </p:nvSpPr>
        <p:spPr>
          <a:xfrm>
            <a:off x="311700" y="199375"/>
            <a:ext cx="8333100" cy="818400"/>
          </a:xfrm>
          <a:prstGeom prst="rect">
            <a:avLst/>
          </a:prstGeom>
          <a:solidFill>
            <a:schemeClr val="lt1"/>
          </a:solidFill>
          <a:ln w="28575" cap="flat" cmpd="sng">
            <a:solidFill>
              <a:srgbClr val="000000"/>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sz="2400"/>
              <a:t>Year 2: Autumn 2026</a:t>
            </a:r>
            <a:endParaRPr sz="2400"/>
          </a:p>
        </p:txBody>
      </p:sp>
      <p:pic>
        <p:nvPicPr>
          <p:cNvPr id="126" name="Google Shape;126;p12"/>
          <p:cNvPicPr preferRelativeResize="0"/>
          <p:nvPr/>
        </p:nvPicPr>
        <p:blipFill rotWithShape="1">
          <a:blip r:embed="rId3">
            <a:alphaModFix/>
          </a:blip>
          <a:srcRect b="15739"/>
          <a:stretch/>
        </p:blipFill>
        <p:spPr>
          <a:xfrm>
            <a:off x="405900" y="227575"/>
            <a:ext cx="1152525" cy="762000"/>
          </a:xfrm>
          <a:prstGeom prst="rect">
            <a:avLst/>
          </a:prstGeom>
          <a:noFill/>
          <a:ln>
            <a:noFill/>
          </a:ln>
        </p:spPr>
      </p:pic>
      <p:sp>
        <p:nvSpPr>
          <p:cNvPr id="127" name="Google Shape;127;p12"/>
          <p:cNvSpPr txBox="1">
            <a:spLocks noGrp="1"/>
          </p:cNvSpPr>
          <p:nvPr>
            <p:ph type="body" idx="1"/>
          </p:nvPr>
        </p:nvSpPr>
        <p:spPr>
          <a:xfrm>
            <a:off x="3750469" y="3721893"/>
            <a:ext cx="5305256" cy="1351651"/>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200" b="1" u="sng">
                <a:solidFill>
                  <a:schemeClr val="dk1"/>
                </a:solidFill>
                <a:latin typeface="Trebuchet MS"/>
                <a:ea typeface="Trebuchet MS"/>
                <a:cs typeface="Trebuchet MS"/>
                <a:sym typeface="Trebuchet MS"/>
              </a:rPr>
              <a:t>Art</a:t>
            </a:r>
            <a:endParaRPr/>
          </a:p>
          <a:p>
            <a:pPr marL="0" lvl="0" indent="0" algn="l" rtl="0">
              <a:lnSpc>
                <a:spcPct val="115000"/>
              </a:lnSpc>
              <a:spcBef>
                <a:spcPts val="0"/>
              </a:spcBef>
              <a:spcAft>
                <a:spcPts val="0"/>
              </a:spcAft>
              <a:buSzPts val="1800"/>
              <a:buNone/>
            </a:pPr>
            <a:r>
              <a:rPr lang="en-GB" sz="1200">
                <a:solidFill>
                  <a:schemeClr val="dk1"/>
                </a:solidFill>
                <a:latin typeface="Trebuchet MS"/>
                <a:ea typeface="Trebuchet MS"/>
                <a:cs typeface="Trebuchet MS"/>
                <a:sym typeface="Trebuchet MS"/>
              </a:rPr>
              <a:t>The children will develop their understanding of pattern and texture through photography and printmaking. We will be focusing on the artist Zaha Hadid and The Boyle Family.</a:t>
            </a:r>
            <a:endParaRPr sz="1200">
              <a:solidFill>
                <a:schemeClr val="dk1"/>
              </a:solidFill>
              <a:latin typeface="Trebuchet MS"/>
              <a:ea typeface="Trebuchet MS"/>
              <a:cs typeface="Trebuchet MS"/>
              <a:sym typeface="Trebuchet MS"/>
            </a:endParaRPr>
          </a:p>
        </p:txBody>
      </p:sp>
      <p:sp>
        <p:nvSpPr>
          <p:cNvPr id="128" name="Google Shape;128;p12"/>
          <p:cNvSpPr txBox="1">
            <a:spLocks noGrp="1"/>
          </p:cNvSpPr>
          <p:nvPr>
            <p:ph type="body" idx="1"/>
          </p:nvPr>
        </p:nvSpPr>
        <p:spPr>
          <a:xfrm>
            <a:off x="311699" y="1077799"/>
            <a:ext cx="4703213" cy="2265476"/>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100" b="1" u="sng">
                <a:solidFill>
                  <a:schemeClr val="dk1"/>
                </a:solidFill>
                <a:latin typeface="Trebuchet MS"/>
                <a:ea typeface="Trebuchet MS"/>
                <a:cs typeface="Trebuchet MS"/>
                <a:sym typeface="Trebuchet MS"/>
              </a:rPr>
              <a:t>PE</a:t>
            </a:r>
            <a:endParaRPr/>
          </a:p>
          <a:p>
            <a:pPr marL="0" lvl="0" indent="0" algn="l" rtl="0">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PE is timetabled weekly. This term the children will learn ball skills, fundamentals and they will swim weekly for the whole of the term.</a:t>
            </a:r>
            <a:endParaRPr sz="10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endParaRPr sz="10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Swimming for Saltern Cove will be on a Monday afternoon, and Oyster Cove will swim on a Friday afternoon.	</a:t>
            </a:r>
            <a:endParaRPr sz="1700"/>
          </a:p>
          <a:p>
            <a:pPr marL="0" lvl="0" indent="0" algn="l" rtl="0">
              <a:lnSpc>
                <a:spcPct val="115000"/>
              </a:lnSpc>
              <a:spcBef>
                <a:spcPts val="0"/>
              </a:spcBef>
              <a:spcAft>
                <a:spcPts val="0"/>
              </a:spcAft>
              <a:buSzPts val="1800"/>
              <a:buNone/>
            </a:pPr>
            <a:endParaRPr sz="10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PE kit is essential on: Tuesdays for both classes. Children can come into school on PE days wearing their PE kit.</a:t>
            </a:r>
            <a:endParaRPr sz="10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endParaRPr sz="10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You can help by: making sure your child has named kit with the correct items.</a:t>
            </a:r>
            <a:endParaRPr sz="1000" u="sng">
              <a:solidFill>
                <a:schemeClr val="dk1"/>
              </a:solidFill>
              <a:latin typeface="Trebuchet MS"/>
              <a:ea typeface="Trebuchet MS"/>
              <a:cs typeface="Trebuchet MS"/>
              <a:sym typeface="Trebuchet M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3"/>
          <p:cNvSpPr txBox="1">
            <a:spLocks noGrp="1"/>
          </p:cNvSpPr>
          <p:nvPr>
            <p:ph type="body" idx="1"/>
          </p:nvPr>
        </p:nvSpPr>
        <p:spPr>
          <a:xfrm>
            <a:off x="4572000" y="1152475"/>
            <a:ext cx="4072800" cy="190505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1200"/>
              </a:spcBef>
              <a:spcAft>
                <a:spcPts val="0"/>
              </a:spcAft>
              <a:buSzPts val="1800"/>
              <a:buNone/>
            </a:pPr>
            <a:r>
              <a:rPr lang="en-GB" sz="1200" b="1" u="sng">
                <a:solidFill>
                  <a:schemeClr val="dk1"/>
                </a:solidFill>
                <a:latin typeface="Trebuchet MS"/>
                <a:ea typeface="Trebuchet MS"/>
                <a:cs typeface="Trebuchet MS"/>
                <a:sym typeface="Trebuchet MS"/>
              </a:rPr>
              <a:t>History</a:t>
            </a:r>
            <a:endParaRPr/>
          </a:p>
          <a:p>
            <a:pPr marL="0" lvl="0" indent="0" algn="l" rtl="0">
              <a:lnSpc>
                <a:spcPct val="115000"/>
              </a:lnSpc>
              <a:spcBef>
                <a:spcPts val="2400"/>
              </a:spcBef>
              <a:spcAft>
                <a:spcPts val="0"/>
              </a:spcAft>
              <a:buSzPts val="1800"/>
              <a:buNone/>
            </a:pPr>
            <a:r>
              <a:rPr lang="en-GB" sz="1200">
                <a:solidFill>
                  <a:schemeClr val="dk1"/>
                </a:solidFill>
                <a:latin typeface="Trebuchet MS"/>
                <a:ea typeface="Trebuchet MS"/>
                <a:cs typeface="Trebuchet MS"/>
                <a:sym typeface="Trebuchet MS"/>
              </a:rPr>
              <a:t>Year 2 will be learning about a significant event in our local history… the Paignton Pudding Riot!</a:t>
            </a:r>
            <a:endParaRPr/>
          </a:p>
          <a:p>
            <a:pPr marL="0" lvl="0" indent="0" algn="l" rtl="0">
              <a:lnSpc>
                <a:spcPct val="115000"/>
              </a:lnSpc>
              <a:spcBef>
                <a:spcPts val="2400"/>
              </a:spcBef>
              <a:spcAft>
                <a:spcPts val="1200"/>
              </a:spcAft>
              <a:buSzPts val="1800"/>
              <a:buNone/>
            </a:pPr>
            <a:endParaRPr sz="1200">
              <a:solidFill>
                <a:schemeClr val="dk1"/>
              </a:solidFill>
              <a:latin typeface="Trebuchet MS"/>
              <a:ea typeface="Trebuchet MS"/>
              <a:cs typeface="Trebuchet MS"/>
              <a:sym typeface="Trebuchet MS"/>
            </a:endParaRPr>
          </a:p>
        </p:txBody>
      </p:sp>
      <p:sp>
        <p:nvSpPr>
          <p:cNvPr id="134" name="Google Shape;134;p3"/>
          <p:cNvSpPr txBox="1">
            <a:spLocks noGrp="1"/>
          </p:cNvSpPr>
          <p:nvPr>
            <p:ph type="title"/>
          </p:nvPr>
        </p:nvSpPr>
        <p:spPr>
          <a:xfrm>
            <a:off x="4649700" y="276275"/>
            <a:ext cx="3917400" cy="741600"/>
          </a:xfrm>
          <a:prstGeom prst="rect">
            <a:avLst/>
          </a:prstGeom>
          <a:solidFill>
            <a:schemeClr val="lt1"/>
          </a:solidFill>
          <a:ln w="28575" cap="flat" cmpd="sng">
            <a:solidFill>
              <a:srgbClr val="000000"/>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a:t>Year 5: Autumn 1</a:t>
            </a:r>
            <a:endParaRPr/>
          </a:p>
        </p:txBody>
      </p:sp>
      <p:sp>
        <p:nvSpPr>
          <p:cNvPr id="135" name="Google Shape;135;p3"/>
          <p:cNvSpPr txBox="1">
            <a:spLocks noGrp="1"/>
          </p:cNvSpPr>
          <p:nvPr>
            <p:ph type="title"/>
          </p:nvPr>
        </p:nvSpPr>
        <p:spPr>
          <a:xfrm>
            <a:off x="311700" y="199375"/>
            <a:ext cx="8333100" cy="818400"/>
          </a:xfrm>
          <a:prstGeom prst="rect">
            <a:avLst/>
          </a:prstGeom>
          <a:solidFill>
            <a:schemeClr val="lt1"/>
          </a:solidFill>
          <a:ln w="28575" cap="flat" cmpd="sng">
            <a:solidFill>
              <a:srgbClr val="000000"/>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sz="2400"/>
              <a:t>Year 2: Autumn 2026</a:t>
            </a:r>
            <a:endParaRPr sz="2400"/>
          </a:p>
        </p:txBody>
      </p:sp>
      <p:pic>
        <p:nvPicPr>
          <p:cNvPr id="136" name="Google Shape;136;p3"/>
          <p:cNvPicPr preferRelativeResize="0"/>
          <p:nvPr/>
        </p:nvPicPr>
        <p:blipFill rotWithShape="1">
          <a:blip r:embed="rId3">
            <a:alphaModFix/>
          </a:blip>
          <a:srcRect b="15739"/>
          <a:stretch/>
        </p:blipFill>
        <p:spPr>
          <a:xfrm>
            <a:off x="405900" y="227575"/>
            <a:ext cx="1152525" cy="762000"/>
          </a:xfrm>
          <a:prstGeom prst="rect">
            <a:avLst/>
          </a:prstGeom>
          <a:noFill/>
          <a:ln>
            <a:noFill/>
          </a:ln>
        </p:spPr>
      </p:pic>
      <p:sp>
        <p:nvSpPr>
          <p:cNvPr id="137" name="Google Shape;137;p3"/>
          <p:cNvSpPr txBox="1">
            <a:spLocks noGrp="1"/>
          </p:cNvSpPr>
          <p:nvPr>
            <p:ph type="body" idx="1"/>
          </p:nvPr>
        </p:nvSpPr>
        <p:spPr>
          <a:xfrm>
            <a:off x="311700" y="1152450"/>
            <a:ext cx="4072800" cy="113715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t" anchorCtr="0">
            <a:normAutofit lnSpcReduction="10000"/>
          </a:bodyPr>
          <a:lstStyle/>
          <a:p>
            <a:pPr marL="0" lvl="0" indent="0" algn="l" rtl="0">
              <a:lnSpc>
                <a:spcPct val="115000"/>
              </a:lnSpc>
              <a:spcBef>
                <a:spcPts val="0"/>
              </a:spcBef>
              <a:spcAft>
                <a:spcPts val="0"/>
              </a:spcAft>
              <a:buSzPts val="1800"/>
              <a:buNone/>
            </a:pPr>
            <a:r>
              <a:rPr lang="en-GB" sz="1150" b="1" u="sng">
                <a:solidFill>
                  <a:schemeClr val="dk1"/>
                </a:solidFill>
                <a:latin typeface="Trebuchet MS"/>
                <a:ea typeface="Trebuchet MS"/>
                <a:cs typeface="Trebuchet MS"/>
                <a:sym typeface="Trebuchet MS"/>
              </a:rPr>
              <a:t>Design and technology</a:t>
            </a:r>
            <a:endParaRPr/>
          </a:p>
          <a:p>
            <a:pPr marL="0" lvl="0" indent="0" algn="l" rtl="0">
              <a:lnSpc>
                <a:spcPct val="115000"/>
              </a:lnSpc>
              <a:spcBef>
                <a:spcPts val="0"/>
              </a:spcBef>
              <a:spcAft>
                <a:spcPts val="0"/>
              </a:spcAft>
              <a:buSzPts val="1800"/>
              <a:buNone/>
            </a:pPr>
            <a:r>
              <a:rPr lang="en-GB" sz="1150">
                <a:solidFill>
                  <a:schemeClr val="dk1"/>
                </a:solidFill>
                <a:latin typeface="Trebuchet MS"/>
                <a:ea typeface="Trebuchet MS"/>
                <a:cs typeface="Trebuchet MS"/>
                <a:sym typeface="Trebuchet MS"/>
              </a:rPr>
              <a:t>The children will make a smoothie in food technology. </a:t>
            </a:r>
            <a:endParaRPr/>
          </a:p>
          <a:p>
            <a:pPr marL="0" lvl="0" indent="0" algn="l" rtl="0">
              <a:lnSpc>
                <a:spcPct val="115000"/>
              </a:lnSpc>
              <a:spcBef>
                <a:spcPts val="0"/>
              </a:spcBef>
              <a:spcAft>
                <a:spcPts val="0"/>
              </a:spcAft>
              <a:buSzPts val="1800"/>
              <a:buNone/>
            </a:pPr>
            <a:endParaRPr sz="115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r>
              <a:rPr lang="en-GB" sz="1150">
                <a:solidFill>
                  <a:schemeClr val="dk1"/>
                </a:solidFill>
                <a:latin typeface="Trebuchet MS"/>
                <a:ea typeface="Trebuchet MS"/>
                <a:cs typeface="Trebuchet MS"/>
                <a:sym typeface="Trebuchet MS"/>
              </a:rPr>
              <a:t>We will learn about different fruits and vegetables and how to combine them to make a delicious drink. </a:t>
            </a:r>
            <a:endParaRPr sz="1150">
              <a:solidFill>
                <a:schemeClr val="dk1"/>
              </a:solidFill>
              <a:latin typeface="Trebuchet MS"/>
              <a:ea typeface="Trebuchet MS"/>
              <a:cs typeface="Trebuchet MS"/>
              <a:sym typeface="Trebuchet MS"/>
            </a:endParaRPr>
          </a:p>
        </p:txBody>
      </p:sp>
      <p:sp>
        <p:nvSpPr>
          <p:cNvPr id="138" name="Google Shape;138;p3"/>
          <p:cNvSpPr txBox="1"/>
          <p:nvPr/>
        </p:nvSpPr>
        <p:spPr>
          <a:xfrm>
            <a:off x="311700" y="2485675"/>
            <a:ext cx="4072800" cy="190505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00000"/>
              </a:lnSpc>
              <a:spcBef>
                <a:spcPts val="1200"/>
              </a:spcBef>
              <a:spcAft>
                <a:spcPts val="0"/>
              </a:spcAft>
              <a:buClr>
                <a:schemeClr val="dk2"/>
              </a:buClr>
              <a:buSzPts val="1800"/>
              <a:buFont typeface="Arial"/>
              <a:buNone/>
            </a:pPr>
            <a:r>
              <a:rPr lang="en-GB" sz="1200" b="1" i="0" u="sng" strike="noStrike" cap="none">
                <a:solidFill>
                  <a:schemeClr val="dk1"/>
                </a:solidFill>
                <a:latin typeface="Trebuchet MS"/>
                <a:ea typeface="Trebuchet MS"/>
                <a:cs typeface="Trebuchet MS"/>
                <a:sym typeface="Trebuchet MS"/>
              </a:rPr>
              <a:t>French</a:t>
            </a:r>
            <a:endParaRPr/>
          </a:p>
          <a:p>
            <a:pPr marL="0" marR="0" lvl="0" indent="0" algn="l" rtl="0">
              <a:lnSpc>
                <a:spcPct val="115000"/>
              </a:lnSpc>
              <a:spcBef>
                <a:spcPts val="2400"/>
              </a:spcBef>
              <a:spcAft>
                <a:spcPts val="1200"/>
              </a:spcAft>
              <a:buClr>
                <a:schemeClr val="dk2"/>
              </a:buClr>
              <a:buSzPts val="1800"/>
              <a:buFont typeface="Arial"/>
              <a:buNone/>
            </a:pPr>
            <a:r>
              <a:rPr lang="en-GB" sz="1200" b="0" i="0" u="none" strike="noStrike" cap="none">
                <a:solidFill>
                  <a:schemeClr val="dk1"/>
                </a:solidFill>
                <a:latin typeface="Trebuchet MS"/>
                <a:ea typeface="Trebuchet MS"/>
                <a:cs typeface="Trebuchet MS"/>
                <a:sym typeface="Trebuchet MS"/>
              </a:rPr>
              <a:t>Year 2 classes have regular French lessons. This term, using Language Angels programme, our focus is on vocabulary and phrases associated with numbers and colours.</a:t>
            </a:r>
            <a:endParaRPr/>
          </a:p>
        </p:txBody>
      </p:sp>
      <p:pic>
        <p:nvPicPr>
          <p:cNvPr id="139" name="Google Shape;139;p3"/>
          <p:cNvPicPr preferRelativeResize="0"/>
          <p:nvPr/>
        </p:nvPicPr>
        <p:blipFill rotWithShape="1">
          <a:blip r:embed="rId4">
            <a:alphaModFix/>
          </a:blip>
          <a:srcRect/>
          <a:stretch/>
        </p:blipFill>
        <p:spPr>
          <a:xfrm>
            <a:off x="5162100" y="2485675"/>
            <a:ext cx="2781300" cy="20859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g30059449d06_0_33"/>
          <p:cNvSpPr txBox="1">
            <a:spLocks noGrp="1"/>
          </p:cNvSpPr>
          <p:nvPr>
            <p:ph type="body" idx="1"/>
          </p:nvPr>
        </p:nvSpPr>
        <p:spPr>
          <a:xfrm>
            <a:off x="311700" y="1152474"/>
            <a:ext cx="8333100" cy="3869581"/>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400" b="1" u="sng">
                <a:solidFill>
                  <a:schemeClr val="dk1"/>
                </a:solidFill>
                <a:latin typeface="Trebuchet MS"/>
                <a:ea typeface="Trebuchet MS"/>
                <a:cs typeface="Trebuchet MS"/>
                <a:sym typeface="Trebuchet MS"/>
              </a:rPr>
              <a:t>Reading</a:t>
            </a:r>
            <a:endParaRPr/>
          </a:p>
          <a:p>
            <a:pPr marL="0" lvl="0" indent="0" algn="l" rtl="0">
              <a:lnSpc>
                <a:spcPct val="115000"/>
              </a:lnSpc>
              <a:spcBef>
                <a:spcPts val="0"/>
              </a:spcBef>
              <a:spcAft>
                <a:spcPts val="0"/>
              </a:spcAft>
              <a:buSzPts val="1800"/>
              <a:buNone/>
            </a:pPr>
            <a:r>
              <a:rPr lang="en-GB" sz="1400">
                <a:solidFill>
                  <a:schemeClr val="dk1"/>
                </a:solidFill>
                <a:latin typeface="Trebuchet MS"/>
                <a:ea typeface="Trebuchet MS"/>
                <a:cs typeface="Trebuchet MS"/>
                <a:sym typeface="Trebuchet MS"/>
              </a:rPr>
              <a:t>In Year 2, children should be reading every night and should read both phonics books multiple times before they are changed (every 3 or 5 days).When on Comprehension or Whole Class Reading, children will bring home longer chapter books that should take longer to read. Please encourage your child to read as frequently as possible at home; this can have a huge impact on their learning.</a:t>
            </a:r>
            <a:endParaRPr/>
          </a:p>
          <a:p>
            <a:pPr marL="0" lvl="0" indent="0" algn="l" rtl="0">
              <a:lnSpc>
                <a:spcPct val="115000"/>
              </a:lnSpc>
              <a:spcBef>
                <a:spcPts val="0"/>
              </a:spcBef>
              <a:spcAft>
                <a:spcPts val="0"/>
              </a:spcAft>
              <a:buSzPts val="1800"/>
              <a:buNone/>
            </a:pPr>
            <a:endParaRPr sz="14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r>
              <a:rPr lang="en-GB" sz="1400" b="1" u="sng">
                <a:solidFill>
                  <a:schemeClr val="dk1"/>
                </a:solidFill>
                <a:latin typeface="Trebuchet MS"/>
                <a:ea typeface="Trebuchet MS"/>
                <a:cs typeface="Trebuchet MS"/>
                <a:sym typeface="Trebuchet MS"/>
              </a:rPr>
              <a:t>Spellings</a:t>
            </a:r>
            <a:endParaRPr/>
          </a:p>
          <a:p>
            <a:pPr marL="0" lvl="0" indent="0" algn="l" rtl="0">
              <a:lnSpc>
                <a:spcPct val="115000"/>
              </a:lnSpc>
              <a:spcBef>
                <a:spcPts val="0"/>
              </a:spcBef>
              <a:spcAft>
                <a:spcPts val="0"/>
              </a:spcAft>
              <a:buSzPts val="1800"/>
              <a:buNone/>
            </a:pPr>
            <a:r>
              <a:rPr lang="en-GB" sz="1400">
                <a:solidFill>
                  <a:schemeClr val="dk1"/>
                </a:solidFill>
                <a:latin typeface="Trebuchet MS"/>
                <a:ea typeface="Trebuchet MS"/>
                <a:cs typeface="Trebuchet MS"/>
                <a:sym typeface="Trebuchet MS"/>
              </a:rPr>
              <a:t>Children are set new spellings every Wednesday and will be tested the following Wednesday. We practice spellings in class every day but children have access to Spelling Shed to practise at home with fun games. Children in RWI phonics groups will also have spellings they have been learning in their story books that week.</a:t>
            </a:r>
            <a:endParaRPr/>
          </a:p>
          <a:p>
            <a:pPr marL="0" lvl="0" indent="0" algn="l" rtl="0">
              <a:lnSpc>
                <a:spcPct val="115000"/>
              </a:lnSpc>
              <a:spcBef>
                <a:spcPts val="0"/>
              </a:spcBef>
              <a:spcAft>
                <a:spcPts val="0"/>
              </a:spcAft>
              <a:buSzPts val="1800"/>
              <a:buNone/>
            </a:pPr>
            <a:endParaRPr sz="14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r>
              <a:rPr lang="en-GB" sz="1400" b="1" u="sng">
                <a:solidFill>
                  <a:schemeClr val="dk1"/>
                </a:solidFill>
                <a:latin typeface="Trebuchet MS"/>
                <a:ea typeface="Trebuchet MS"/>
                <a:cs typeface="Trebuchet MS"/>
                <a:sym typeface="Trebuchet MS"/>
              </a:rPr>
              <a:t>Maths</a:t>
            </a:r>
            <a:endParaRPr/>
          </a:p>
          <a:p>
            <a:pPr marL="0" lvl="0" indent="0" algn="l" rtl="0">
              <a:lnSpc>
                <a:spcPct val="115000"/>
              </a:lnSpc>
              <a:spcBef>
                <a:spcPts val="0"/>
              </a:spcBef>
              <a:spcAft>
                <a:spcPts val="0"/>
              </a:spcAft>
              <a:buSzPts val="1800"/>
              <a:buNone/>
            </a:pPr>
            <a:r>
              <a:rPr lang="en-GB" sz="1400">
                <a:solidFill>
                  <a:schemeClr val="dk1"/>
                </a:solidFill>
                <a:latin typeface="Trebuchet MS"/>
                <a:ea typeface="Trebuchet MS"/>
                <a:cs typeface="Trebuchet MS"/>
                <a:sym typeface="Trebuchet MS"/>
              </a:rPr>
              <a:t>Children can use Numbots to practise their basic number facts and understanding. Once they have completed multiplication &amp; division in maths in class, they will be shown how to use TTRS</a:t>
            </a:r>
            <a:endParaRPr/>
          </a:p>
          <a:p>
            <a:pPr marL="0" lvl="0" indent="0" algn="l" rtl="0">
              <a:lnSpc>
                <a:spcPct val="115000"/>
              </a:lnSpc>
              <a:spcBef>
                <a:spcPts val="0"/>
              </a:spcBef>
              <a:spcAft>
                <a:spcPts val="0"/>
              </a:spcAft>
              <a:buSzPts val="1800"/>
              <a:buNone/>
            </a:pPr>
            <a:endParaRPr sz="1100">
              <a:solidFill>
                <a:schemeClr val="dk1"/>
              </a:solidFill>
              <a:latin typeface="Trebuchet MS"/>
              <a:ea typeface="Trebuchet MS"/>
              <a:cs typeface="Trebuchet MS"/>
              <a:sym typeface="Trebuchet MS"/>
            </a:endParaRPr>
          </a:p>
        </p:txBody>
      </p:sp>
      <p:sp>
        <p:nvSpPr>
          <p:cNvPr id="145" name="Google Shape;145;g30059449d06_0_33"/>
          <p:cNvSpPr txBox="1">
            <a:spLocks noGrp="1"/>
          </p:cNvSpPr>
          <p:nvPr>
            <p:ph type="title"/>
          </p:nvPr>
        </p:nvSpPr>
        <p:spPr>
          <a:xfrm>
            <a:off x="4649700" y="276275"/>
            <a:ext cx="3917400" cy="741600"/>
          </a:xfrm>
          <a:prstGeom prst="rect">
            <a:avLst/>
          </a:prstGeom>
          <a:solidFill>
            <a:schemeClr val="lt1"/>
          </a:solidFill>
          <a:ln w="28575" cap="flat" cmpd="sng">
            <a:solidFill>
              <a:srgbClr val="000000"/>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a:t>Year 5: Autumn 1</a:t>
            </a:r>
            <a:endParaRPr/>
          </a:p>
        </p:txBody>
      </p:sp>
      <p:sp>
        <p:nvSpPr>
          <p:cNvPr id="146" name="Google Shape;146;g30059449d06_0_33"/>
          <p:cNvSpPr txBox="1">
            <a:spLocks noGrp="1"/>
          </p:cNvSpPr>
          <p:nvPr>
            <p:ph type="title"/>
          </p:nvPr>
        </p:nvSpPr>
        <p:spPr>
          <a:xfrm>
            <a:off x="311700" y="199375"/>
            <a:ext cx="8333100" cy="818400"/>
          </a:xfrm>
          <a:prstGeom prst="rect">
            <a:avLst/>
          </a:prstGeom>
          <a:solidFill>
            <a:schemeClr val="lt1"/>
          </a:solidFill>
          <a:ln w="28575" cap="flat" cmpd="sng">
            <a:solidFill>
              <a:srgbClr val="000000"/>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sz="2400"/>
              <a:t>Home Learning</a:t>
            </a:r>
            <a:endParaRPr sz="2400"/>
          </a:p>
        </p:txBody>
      </p:sp>
      <p:pic>
        <p:nvPicPr>
          <p:cNvPr id="147" name="Google Shape;147;g30059449d06_0_33"/>
          <p:cNvPicPr preferRelativeResize="0"/>
          <p:nvPr/>
        </p:nvPicPr>
        <p:blipFill rotWithShape="1">
          <a:blip r:embed="rId3">
            <a:alphaModFix/>
          </a:blip>
          <a:srcRect b="15739"/>
          <a:stretch/>
        </p:blipFill>
        <p:spPr>
          <a:xfrm>
            <a:off x="405900" y="227575"/>
            <a:ext cx="1152525" cy="76200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g30059449d06_0_18"/>
          <p:cNvSpPr txBox="1">
            <a:spLocks noGrp="1"/>
          </p:cNvSpPr>
          <p:nvPr>
            <p:ph type="title"/>
          </p:nvPr>
        </p:nvSpPr>
        <p:spPr>
          <a:xfrm>
            <a:off x="4649700" y="276275"/>
            <a:ext cx="3917400" cy="741600"/>
          </a:xfrm>
          <a:prstGeom prst="rect">
            <a:avLst/>
          </a:prstGeom>
          <a:solidFill>
            <a:schemeClr val="lt1"/>
          </a:solidFill>
          <a:ln w="28575" cap="flat" cmpd="sng">
            <a:solidFill>
              <a:srgbClr val="000000"/>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a:t>Year 5: Autumn 1</a:t>
            </a:r>
            <a:endParaRPr/>
          </a:p>
        </p:txBody>
      </p:sp>
      <p:sp>
        <p:nvSpPr>
          <p:cNvPr id="153" name="Google Shape;153;g30059449d06_0_18"/>
          <p:cNvSpPr txBox="1">
            <a:spLocks noGrp="1"/>
          </p:cNvSpPr>
          <p:nvPr>
            <p:ph type="title"/>
          </p:nvPr>
        </p:nvSpPr>
        <p:spPr>
          <a:xfrm>
            <a:off x="311700" y="199375"/>
            <a:ext cx="8333100" cy="818400"/>
          </a:xfrm>
          <a:prstGeom prst="rect">
            <a:avLst/>
          </a:prstGeom>
          <a:solidFill>
            <a:schemeClr val="lt1"/>
          </a:solidFill>
          <a:ln w="28575" cap="flat" cmpd="sng">
            <a:solidFill>
              <a:srgbClr val="000000"/>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sz="2400"/>
              <a:t>Behaviour </a:t>
            </a:r>
            <a:endParaRPr sz="2400"/>
          </a:p>
        </p:txBody>
      </p:sp>
      <p:pic>
        <p:nvPicPr>
          <p:cNvPr id="154" name="Google Shape;154;g30059449d06_0_18"/>
          <p:cNvPicPr preferRelativeResize="0"/>
          <p:nvPr/>
        </p:nvPicPr>
        <p:blipFill rotWithShape="1">
          <a:blip r:embed="rId3">
            <a:alphaModFix/>
          </a:blip>
          <a:srcRect b="15739"/>
          <a:stretch/>
        </p:blipFill>
        <p:spPr>
          <a:xfrm>
            <a:off x="405900" y="227575"/>
            <a:ext cx="1152525" cy="762001"/>
          </a:xfrm>
          <a:prstGeom prst="rect">
            <a:avLst/>
          </a:prstGeom>
          <a:noFill/>
          <a:ln>
            <a:noFill/>
          </a:ln>
        </p:spPr>
      </p:pic>
      <p:sp>
        <p:nvSpPr>
          <p:cNvPr id="155" name="Google Shape;155;g30059449d06_0_18"/>
          <p:cNvSpPr txBox="1">
            <a:spLocks noGrp="1"/>
          </p:cNvSpPr>
          <p:nvPr>
            <p:ph type="body" idx="1"/>
          </p:nvPr>
        </p:nvSpPr>
        <p:spPr>
          <a:xfrm>
            <a:off x="311700" y="1152475"/>
            <a:ext cx="8380500" cy="3990900"/>
          </a:xfrm>
          <a:prstGeom prst="rect">
            <a:avLst/>
          </a:prstGeom>
          <a:noFill/>
          <a:ln w="2857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457200" lvl="0" indent="-298450" algn="l" rtl="0">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We continue to work across the curriculum to develop co-operative learning and social skills. Pupils are encouraged to discuss matters relevant to them, their behaviour and their relationships with others. The School takes a trauma-informed approach to managing behaviour.</a:t>
            </a:r>
            <a:endParaRPr sz="1100">
              <a:solidFill>
                <a:schemeClr val="dk1"/>
              </a:solidFill>
              <a:latin typeface="Trebuchet MS"/>
              <a:ea typeface="Trebuchet MS"/>
              <a:cs typeface="Trebuchet MS"/>
              <a:sym typeface="Trebuchet MS"/>
            </a:endParaRPr>
          </a:p>
          <a:p>
            <a:pPr marL="457200" lvl="0" indent="0" algn="l" rtl="0">
              <a:lnSpc>
                <a:spcPct val="115000"/>
              </a:lnSpc>
              <a:spcBef>
                <a:spcPts val="0"/>
              </a:spcBef>
              <a:spcAft>
                <a:spcPts val="0"/>
              </a:spcAft>
              <a:buSzPts val="1800"/>
              <a:buNone/>
            </a:pPr>
            <a:endParaRPr sz="600">
              <a:solidFill>
                <a:schemeClr val="dk1"/>
              </a:solidFill>
              <a:latin typeface="Trebuchet MS"/>
              <a:ea typeface="Trebuchet MS"/>
              <a:cs typeface="Trebuchet MS"/>
              <a:sym typeface="Trebuchet MS"/>
            </a:endParaRPr>
          </a:p>
          <a:p>
            <a:pPr marL="457200" lvl="0" indent="-298450" algn="l" rtl="0">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The school operates a Positive Behaviour Policy. Rewards take the form of verbal praise, House points, certificates and ‘marbles-in-the-jar’ for effort and attainment across the whole range of school activity, linked to Oldway’s values. Certificates are presented to the children in Celebration Assembly on Friday mornings and each half term, when the marble jar has been filled and the marbles counted, the class is entitled to a class treat - enjoyed by all. Additional certificates are awarded for good behaviour and cooperative play at lunch times. Children who continuously make good choices will be nominated for an ‘Ice Lolly with the Head’ and others may receive a ‘Golden Phone Call.’</a:t>
            </a:r>
            <a:endParaRPr sz="1100">
              <a:solidFill>
                <a:schemeClr val="dk1"/>
              </a:solidFill>
              <a:latin typeface="Trebuchet MS"/>
              <a:ea typeface="Trebuchet MS"/>
              <a:cs typeface="Trebuchet MS"/>
              <a:sym typeface="Trebuchet MS"/>
            </a:endParaRPr>
          </a:p>
          <a:p>
            <a:pPr marL="457200" lvl="0" indent="0" algn="l" rtl="0">
              <a:lnSpc>
                <a:spcPct val="115000"/>
              </a:lnSpc>
              <a:spcBef>
                <a:spcPts val="0"/>
              </a:spcBef>
              <a:spcAft>
                <a:spcPts val="0"/>
              </a:spcAft>
              <a:buSzPts val="1800"/>
              <a:buNone/>
            </a:pPr>
            <a:endParaRPr sz="600">
              <a:solidFill>
                <a:schemeClr val="dk1"/>
              </a:solidFill>
              <a:latin typeface="Trebuchet MS"/>
              <a:ea typeface="Trebuchet MS"/>
              <a:cs typeface="Trebuchet MS"/>
              <a:sym typeface="Trebuchet MS"/>
            </a:endParaRPr>
          </a:p>
          <a:p>
            <a:pPr marL="457200" lvl="0" indent="-298450" algn="l" rtl="0">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Consequences vary according to the seriousness of the incident and/or behaviour. On occasion, children are required to finish class activities at playtime or at home if lesson time has been missed by poor behaviour in class. Missed break time or lunchtime operates as a sanction when things go ‘more wrong’. During this time, children will be able to reflect on how to improve their behaviour and decide ‘how to make things right’. When poor or inappropriate behaviour is persistent, parents are contacted and are asked to discuss concerns with either Mrs Milligan (Assistant Head), Miss Eva Rowe/ Mrs L Chalk (Family Support Workers), Mrs Laura Bateman (SENCO), Mr Chris Hallett (Deputy Headteacher) or Mrs Emma Bamber (Headteacher).</a:t>
            </a:r>
            <a:endParaRPr sz="1100">
              <a:solidFill>
                <a:schemeClr val="dk1"/>
              </a:solidFill>
              <a:latin typeface="Trebuchet MS"/>
              <a:ea typeface="Trebuchet MS"/>
              <a:cs typeface="Trebuchet MS"/>
              <a:sym typeface="Trebuchet MS"/>
            </a:endParaRPr>
          </a:p>
          <a:p>
            <a:pPr marL="457200" lvl="0" indent="0" algn="l" rtl="0">
              <a:lnSpc>
                <a:spcPct val="115000"/>
              </a:lnSpc>
              <a:spcBef>
                <a:spcPts val="0"/>
              </a:spcBef>
              <a:spcAft>
                <a:spcPts val="0"/>
              </a:spcAft>
              <a:buSzPts val="1800"/>
              <a:buNone/>
            </a:pPr>
            <a:endParaRPr sz="600">
              <a:solidFill>
                <a:schemeClr val="dk1"/>
              </a:solidFill>
              <a:latin typeface="Trebuchet MS"/>
              <a:ea typeface="Trebuchet MS"/>
              <a:cs typeface="Trebuchet MS"/>
              <a:sym typeface="Trebuchet MS"/>
            </a:endParaRPr>
          </a:p>
          <a:p>
            <a:pPr marL="457200" lvl="0" indent="-298450" algn="l" rtl="0">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When there are questions or concerns, your first point of contact should be the class teacher, who knows your child best. In addition, Miss Worthington (Year Leader) is also available to give assistance.</a:t>
            </a:r>
            <a:endParaRPr sz="11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endParaRPr sz="1100" b="1" u="sng">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endParaRPr sz="1100" b="1" u="sng">
              <a:solidFill>
                <a:schemeClr val="dk1"/>
              </a:solidFill>
              <a:latin typeface="Trebuchet MS"/>
              <a:ea typeface="Trebuchet MS"/>
              <a:cs typeface="Trebuchet MS"/>
              <a:sym typeface="Trebuchet M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g30059449d06_0_6"/>
          <p:cNvSpPr txBox="1">
            <a:spLocks noGrp="1"/>
          </p:cNvSpPr>
          <p:nvPr>
            <p:ph type="body" idx="1"/>
          </p:nvPr>
        </p:nvSpPr>
        <p:spPr>
          <a:xfrm>
            <a:off x="311700" y="1152475"/>
            <a:ext cx="4047300" cy="37257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200" b="1" u="sng">
                <a:solidFill>
                  <a:schemeClr val="dk1"/>
                </a:solidFill>
                <a:latin typeface="Trebuchet MS"/>
                <a:ea typeface="Trebuchet MS"/>
                <a:cs typeface="Trebuchet MS"/>
                <a:sym typeface="Trebuchet MS"/>
              </a:rPr>
              <a:t>Y2 Teachers</a:t>
            </a:r>
            <a:endParaRPr sz="1200" b="1" u="sng">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endParaRPr sz="1200" b="1" u="sng">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Miss K Squirrell (Oyster Cove)</a:t>
            </a: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Clr>
                <a:schemeClr val="dk1"/>
              </a:buClr>
              <a:buSzPts val="1100"/>
              <a:buFont typeface="Arial"/>
              <a:buNone/>
            </a:pP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Miss R Caulfield (Saltern Cove)</a:t>
            </a: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Clr>
                <a:schemeClr val="dk1"/>
              </a:buClr>
              <a:buSzPts val="1100"/>
              <a:buFont typeface="Arial"/>
              <a:buNone/>
            </a:pP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Clr>
                <a:schemeClr val="dk1"/>
              </a:buClr>
              <a:buSzPts val="1100"/>
              <a:buFont typeface="Arial"/>
              <a:buNone/>
            </a:pP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Clr>
                <a:schemeClr val="dk1"/>
              </a:buClr>
              <a:buSzPts val="1100"/>
              <a:buFont typeface="Arial"/>
              <a:buNone/>
            </a:pP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Clr>
                <a:srgbClr val="000000"/>
              </a:buClr>
              <a:buSzPts val="1800"/>
              <a:buFont typeface="Arial"/>
              <a:buNone/>
            </a:pPr>
            <a:endParaRPr sz="1200" b="1" u="sng">
              <a:solidFill>
                <a:schemeClr val="dk1"/>
              </a:solidFill>
              <a:latin typeface="Trebuchet MS"/>
              <a:ea typeface="Trebuchet MS"/>
              <a:cs typeface="Trebuchet MS"/>
              <a:sym typeface="Trebuchet MS"/>
            </a:endParaRPr>
          </a:p>
        </p:txBody>
      </p:sp>
      <p:sp>
        <p:nvSpPr>
          <p:cNvPr id="161" name="Google Shape;161;g30059449d06_0_6"/>
          <p:cNvSpPr txBox="1">
            <a:spLocks noGrp="1"/>
          </p:cNvSpPr>
          <p:nvPr>
            <p:ph type="title"/>
          </p:nvPr>
        </p:nvSpPr>
        <p:spPr>
          <a:xfrm>
            <a:off x="4649700" y="276275"/>
            <a:ext cx="3917400" cy="741600"/>
          </a:xfrm>
          <a:prstGeom prst="rect">
            <a:avLst/>
          </a:prstGeom>
          <a:solidFill>
            <a:schemeClr val="lt1"/>
          </a:solidFill>
          <a:ln w="28575" cap="flat" cmpd="sng">
            <a:solidFill>
              <a:srgbClr val="000000"/>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a:t>Year 5: Autumn 1</a:t>
            </a:r>
            <a:endParaRPr/>
          </a:p>
        </p:txBody>
      </p:sp>
      <p:sp>
        <p:nvSpPr>
          <p:cNvPr id="162" name="Google Shape;162;g30059449d06_0_6"/>
          <p:cNvSpPr txBox="1">
            <a:spLocks noGrp="1"/>
          </p:cNvSpPr>
          <p:nvPr>
            <p:ph type="title"/>
          </p:nvPr>
        </p:nvSpPr>
        <p:spPr>
          <a:xfrm>
            <a:off x="311700" y="199375"/>
            <a:ext cx="8333100" cy="818400"/>
          </a:xfrm>
          <a:prstGeom prst="rect">
            <a:avLst/>
          </a:prstGeom>
          <a:solidFill>
            <a:schemeClr val="lt1"/>
          </a:solidFill>
          <a:ln w="28575" cap="flat" cmpd="sng">
            <a:solidFill>
              <a:srgbClr val="000000"/>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sz="2400"/>
              <a:t>Year 2 Staff </a:t>
            </a:r>
            <a:endParaRPr sz="2400"/>
          </a:p>
        </p:txBody>
      </p:sp>
      <p:pic>
        <p:nvPicPr>
          <p:cNvPr id="163" name="Google Shape;163;g30059449d06_0_6"/>
          <p:cNvPicPr preferRelativeResize="0"/>
          <p:nvPr/>
        </p:nvPicPr>
        <p:blipFill rotWithShape="1">
          <a:blip r:embed="rId3">
            <a:alphaModFix/>
          </a:blip>
          <a:srcRect b="15739"/>
          <a:stretch/>
        </p:blipFill>
        <p:spPr>
          <a:xfrm>
            <a:off x="405900" y="227575"/>
            <a:ext cx="1152525" cy="762001"/>
          </a:xfrm>
          <a:prstGeom prst="rect">
            <a:avLst/>
          </a:prstGeom>
          <a:noFill/>
          <a:ln>
            <a:noFill/>
          </a:ln>
        </p:spPr>
      </p:pic>
      <p:sp>
        <p:nvSpPr>
          <p:cNvPr id="164" name="Google Shape;164;g30059449d06_0_6"/>
          <p:cNvSpPr txBox="1">
            <a:spLocks noGrp="1"/>
          </p:cNvSpPr>
          <p:nvPr>
            <p:ph type="body" idx="1"/>
          </p:nvPr>
        </p:nvSpPr>
        <p:spPr>
          <a:xfrm>
            <a:off x="4519800" y="1152475"/>
            <a:ext cx="4047300" cy="37257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200" b="1" u="sng">
                <a:solidFill>
                  <a:schemeClr val="dk1"/>
                </a:solidFill>
                <a:latin typeface="Trebuchet MS"/>
                <a:ea typeface="Trebuchet MS"/>
                <a:cs typeface="Trebuchet MS"/>
                <a:sym typeface="Trebuchet MS"/>
              </a:rPr>
              <a:t>Y2 Support Staff</a:t>
            </a:r>
            <a:endParaRPr sz="1200" b="1" u="sng">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endParaRPr sz="1200" b="1" u="sng">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100"/>
              <a:buNone/>
            </a:pPr>
            <a:r>
              <a:rPr lang="en-GB" sz="1200">
                <a:solidFill>
                  <a:schemeClr val="dk1"/>
                </a:solidFill>
                <a:latin typeface="Trebuchet MS"/>
                <a:ea typeface="Trebuchet MS"/>
                <a:cs typeface="Trebuchet MS"/>
                <a:sym typeface="Trebuchet MS"/>
              </a:rPr>
              <a:t>Mrs C Powell</a:t>
            </a: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100"/>
              <a:buNone/>
            </a:pP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100"/>
              <a:buNone/>
            </a:pPr>
            <a:r>
              <a:rPr lang="en-GB" sz="1200">
                <a:solidFill>
                  <a:schemeClr val="dk1"/>
                </a:solidFill>
                <a:latin typeface="Trebuchet MS"/>
                <a:ea typeface="Trebuchet MS"/>
                <a:cs typeface="Trebuchet MS"/>
                <a:sym typeface="Trebuchet MS"/>
              </a:rPr>
              <a:t>Mrs L Marsden</a:t>
            </a: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100"/>
              <a:buNone/>
            </a:pP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100"/>
              <a:buNone/>
            </a:pPr>
            <a:r>
              <a:rPr lang="en-GB" sz="1200">
                <a:solidFill>
                  <a:schemeClr val="dk1"/>
                </a:solidFill>
                <a:latin typeface="Trebuchet MS"/>
                <a:ea typeface="Trebuchet MS"/>
                <a:cs typeface="Trebuchet MS"/>
                <a:sym typeface="Trebuchet MS"/>
              </a:rPr>
              <a:t>Mrs D Churchward</a:t>
            </a:r>
            <a:endParaRPr/>
          </a:p>
          <a:p>
            <a:pPr marL="0" lvl="0" indent="0" algn="l" rtl="0">
              <a:lnSpc>
                <a:spcPct val="115000"/>
              </a:lnSpc>
              <a:spcBef>
                <a:spcPts val="0"/>
              </a:spcBef>
              <a:spcAft>
                <a:spcPts val="0"/>
              </a:spcAft>
              <a:buClr>
                <a:schemeClr val="dk1"/>
              </a:buClr>
              <a:buSzPts val="1100"/>
              <a:buFont typeface="Arial"/>
              <a:buNone/>
            </a:pP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Clr>
                <a:schemeClr val="dk1"/>
              </a:buClr>
              <a:buSzPts val="1100"/>
              <a:buFont typeface="Arial"/>
              <a:buNone/>
            </a:pPr>
            <a:r>
              <a:rPr lang="en-GB" sz="1200" b="1" u="sng">
                <a:solidFill>
                  <a:schemeClr val="dk1"/>
                </a:solidFill>
                <a:latin typeface="Trebuchet MS"/>
                <a:ea typeface="Trebuchet MS"/>
                <a:cs typeface="Trebuchet MS"/>
                <a:sym typeface="Trebuchet MS"/>
              </a:rPr>
              <a:t>Y2 Mealtime assistants</a:t>
            </a:r>
            <a:endParaRPr/>
          </a:p>
          <a:p>
            <a:pPr marL="0" lvl="0" indent="0" algn="l" rtl="0">
              <a:lnSpc>
                <a:spcPct val="115000"/>
              </a:lnSpc>
              <a:spcBef>
                <a:spcPts val="0"/>
              </a:spcBef>
              <a:spcAft>
                <a:spcPts val="0"/>
              </a:spcAft>
              <a:buClr>
                <a:schemeClr val="dk1"/>
              </a:buClr>
              <a:buSzPts val="1100"/>
              <a:buFont typeface="Arial"/>
              <a:buNone/>
            </a:pP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Z Haycock</a:t>
            </a:r>
            <a:endParaRPr/>
          </a:p>
          <a:p>
            <a:pPr marL="0" lvl="0" indent="0" algn="l" rtl="0">
              <a:lnSpc>
                <a:spcPct val="115000"/>
              </a:lnSpc>
              <a:spcBef>
                <a:spcPts val="0"/>
              </a:spcBef>
              <a:spcAft>
                <a:spcPts val="0"/>
              </a:spcAft>
              <a:buClr>
                <a:schemeClr val="dk1"/>
              </a:buClr>
              <a:buSzPts val="1100"/>
              <a:buFont typeface="Arial"/>
              <a:buNone/>
            </a:pP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L Marsden</a:t>
            </a:r>
            <a:endParaRPr sz="1200">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Clr>
                <a:schemeClr val="dk1"/>
              </a:buClr>
              <a:buSzPts val="1100"/>
              <a:buFont typeface="Arial"/>
              <a:buNone/>
            </a:pPr>
            <a:endParaRPr sz="1200" b="1" u="sng">
              <a:solidFill>
                <a:schemeClr val="dk1"/>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endParaRPr sz="1200" b="1" u="sng">
              <a:solidFill>
                <a:schemeClr val="dk1"/>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1947</Words>
  <Application>Microsoft Office PowerPoint</Application>
  <PresentationFormat>On-screen Show (16:9)</PresentationFormat>
  <Paragraphs>137</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Comic Sans MS</vt:lpstr>
      <vt:lpstr>Times New Roman</vt:lpstr>
      <vt:lpstr>Trebuchet MS</vt:lpstr>
      <vt:lpstr>Simple Light</vt:lpstr>
      <vt:lpstr>PowerPoint Presentation</vt:lpstr>
      <vt:lpstr>Year 5: Autumn 1</vt:lpstr>
      <vt:lpstr>Reading Spine </vt:lpstr>
      <vt:lpstr>BookWrites </vt:lpstr>
      <vt:lpstr>Year 5: Autumn 1</vt:lpstr>
      <vt:lpstr>Maths - models and images</vt:lpstr>
      <vt:lpstr>Year 5: Autumn 1</vt:lpstr>
      <vt:lpstr>Year 5: Autumn 1</vt:lpstr>
      <vt:lpstr>Year 5: Autumn 1</vt:lpstr>
      <vt:lpstr>Year 5: Autumn 1</vt:lpstr>
      <vt:lpstr>Year 5: Autumn 1</vt:lpstr>
      <vt:lpstr>Year 5: Autumn 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zmilligan</dc:creator>
  <cp:lastModifiedBy>Katie Squirrell</cp:lastModifiedBy>
  <cp:revision>1</cp:revision>
  <dcterms:modified xsi:type="dcterms:W3CDTF">2026-09-10T19:37:43Z</dcterms:modified>
</cp:coreProperties>
</file>