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21" roundtripDataSignature="AMtx7mgrT9/NjUQMWz2X4tUeunDd/0URc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10" Type="http://schemas.openxmlformats.org/officeDocument/2006/relationships/slide" Target="slides/slide5.xml"/><Relationship Id="rId21"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3fa0ac3d743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 name="Google Shape;58;g3fa0ac3d743_0_8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3fa0ac3d743_0_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6" name="Google Shape;66;g3fa0ac3d743_0_8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3fa0ac3d743_0_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5" name="Google Shape;75;g3fa0ac3d743_0_9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3fa0ac3d743_0_1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4" name="Google Shape;84;g3fa0ac3d743_0_10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2f7305a7757_0_1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2" name="Google Shape;92;g2f7305a7757_0_1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3fb5f92b4dd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1" name="Google Shape;101;g3fb5f92b4dd_0_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fb60de3ba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8" name="Google Shape;108;g3fb60de3bac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3fb60de3bac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7" name="Google Shape;117;g3fb60de3bac_0_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3fb60de3bac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0" name="Google Shape;130;g3fb60de3bac_0_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3fa0ac3d743_0_1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4" name="Google Shape;144;g3fa0ac3d743_0_1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3fa0ac3d743_0_1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g3fa0ac3d743_0_16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fa0ac3d743_0_1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9" name="Google Shape;169;g3fa0ac3d743_0_18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3fa0ac3d743_0_1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7" name="Google Shape;177;g3fa0ac3d743_0_18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3fa0ac3d743_0_1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5" name="Google Shape;185;g3fa0ac3d743_0_19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14"/>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14"/>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15"/>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6" name="Google Shape;16;p1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16"/>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9" name="Google Shape;19;p1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1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17"/>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17"/>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1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1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1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19"/>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19"/>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1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20"/>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21"/>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1"/>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21"/>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21"/>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22"/>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23"/>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23"/>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D9D2E9"/>
        </a:solidFill>
      </p:bgPr>
    </p:bg>
    <p:spTree>
      <p:nvGrpSpPr>
        <p:cNvPr id="5" name="Shape 5"/>
        <p:cNvGrpSpPr/>
        <p:nvPr/>
      </p:nvGrpSpPr>
      <p:grpSpPr>
        <a:xfrm>
          <a:off x="0" y="0"/>
          <a:ext cx="0" cy="0"/>
          <a:chOff x="0" y="0"/>
          <a:chExt cx="0" cy="0"/>
        </a:xfrm>
      </p:grpSpPr>
      <p:sp>
        <p:nvSpPr>
          <p:cNvPr id="6" name="Google Shape;6;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2.jpg"/><Relationship Id="rId4" Type="http://schemas.openxmlformats.org/officeDocument/2006/relationships/image" Target="../media/image3.jpg"/><Relationship Id="rId5"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jpg"/><Relationship Id="rId4" Type="http://schemas.openxmlformats.org/officeDocument/2006/relationships/image" Target="../media/image6.jpg"/><Relationship Id="rId5" Type="http://schemas.openxmlformats.org/officeDocument/2006/relationships/image" Target="../media/image1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8.png"/><Relationship Id="rId4" Type="http://schemas.openxmlformats.org/officeDocument/2006/relationships/image" Target="../media/image7.png"/><Relationship Id="rId5"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txBox="1"/>
          <p:nvPr>
            <p:ph idx="4294967295" type="body"/>
          </p:nvPr>
        </p:nvSpPr>
        <p:spPr>
          <a:xfrm>
            <a:off x="311700" y="1707450"/>
            <a:ext cx="8368800" cy="3113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2474">
                <a:solidFill>
                  <a:schemeClr val="dk1"/>
                </a:solidFill>
                <a:latin typeface="Trebuchet MS"/>
                <a:ea typeface="Trebuchet MS"/>
                <a:cs typeface="Trebuchet MS"/>
                <a:sym typeface="Trebuchet MS"/>
              </a:rPr>
              <a:t>Year 5 Curriculum Plan: Autumn 2026</a:t>
            </a:r>
            <a:endParaRPr b="1" sz="2474">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200">
                <a:solidFill>
                  <a:schemeClr val="dk1"/>
                </a:solidFill>
                <a:latin typeface="Trebuchet MS"/>
                <a:ea typeface="Trebuchet MS"/>
                <a:cs typeface="Trebuchet MS"/>
                <a:sym typeface="Trebuchet MS"/>
              </a:rPr>
              <a:t>The aim of Oldway Primary School is to provide opportunities for children to develop as independent, confident and successful learners, with high aspirations and the skills to make a positive contribution to their community.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200">
                <a:solidFill>
                  <a:schemeClr val="dk1"/>
                </a:solidFill>
                <a:latin typeface="Trebuchet MS"/>
                <a:ea typeface="Trebuchet MS"/>
                <a:cs typeface="Trebuchet MS"/>
                <a:sym typeface="Trebuchet MS"/>
              </a:rPr>
              <a:t>We aim to provide a curriculum which is enriching and challenging, where children experience the opportunity to learn in a wide range of contexts with meaningful outcomes.  The curriculum has been designed so that it:</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supports pupils' personal development;</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develops a love of learning;</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prepares pupils for work and lifelong learning;</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develops children as global citizens.</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p:txBody>
      </p:sp>
      <p:pic>
        <p:nvPicPr>
          <p:cNvPr id="55" name="Google Shape;55;p1"/>
          <p:cNvPicPr preferRelativeResize="0"/>
          <p:nvPr/>
        </p:nvPicPr>
        <p:blipFill rotWithShape="1">
          <a:blip r:embed="rId3">
            <a:alphaModFix/>
          </a:blip>
          <a:srcRect b="0" l="0" r="0" t="0"/>
          <a:stretch/>
        </p:blipFill>
        <p:spPr>
          <a:xfrm>
            <a:off x="152400" y="76200"/>
            <a:ext cx="8839199" cy="138914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g3fa0ac3d743_0_80"/>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61" name="Google Shape;61;g3fa0ac3d743_0_80"/>
          <p:cNvSpPr txBox="1"/>
          <p:nvPr>
            <p:ph idx="1" type="body"/>
          </p:nvPr>
        </p:nvSpPr>
        <p:spPr>
          <a:xfrm>
            <a:off x="311700" y="1152475"/>
            <a:ext cx="8333100" cy="3906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READING from the Reading Spine</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Our core book this term is Malamander by Thomas Taylor. We will be reading this book daily for our Read at 3.</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In Autumn 1, to link to our history topic (Ancient Rome), we will also be reading the following texts as part of our daily reading lesson:</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-Ancient Rome- Aquila </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-Delta and the Lost City by Anna Fargher</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-Pompeii- Aquila</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298450" lvl="0" marL="457200" rtl="0" algn="l">
              <a:lnSpc>
                <a:spcPct val="115000"/>
              </a:lnSpc>
              <a:spcBef>
                <a:spcPts val="0"/>
              </a:spcBef>
              <a:spcAft>
                <a:spcPts val="0"/>
              </a:spcAft>
              <a:buClr>
                <a:schemeClr val="dk1"/>
              </a:buClr>
              <a:buSzPts val="1100"/>
              <a:buFont typeface="Trebuchet MS"/>
              <a:buChar char="●"/>
            </a:pPr>
            <a:r>
              <a:rPr lang="en-GB" sz="1100">
                <a:solidFill>
                  <a:schemeClr val="dk1"/>
                </a:solidFill>
                <a:latin typeface="Trebuchet MS"/>
                <a:ea typeface="Trebuchet MS"/>
                <a:cs typeface="Trebuchet MS"/>
                <a:sym typeface="Trebuchet MS"/>
              </a:rPr>
              <a:t>In Autumn 2, to link to our geography topic (Environment) and our writing (Twisted Fairytales), we will be reading the following texts as part of our daily reading lesson:</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-The Lost Happy Endings by Carol Ann Duffy</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-The True Story of the Three Little Pigs by Jon Scieszka</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-Natural Wonders of the World By Molly Oldfield </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1100">
              <a:solidFill>
                <a:schemeClr val="dk1"/>
              </a:solidFill>
              <a:highlight>
                <a:srgbClr val="FFFF00"/>
              </a:highlight>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highlight>
                <a:srgbClr val="FFFF00"/>
              </a:highlight>
              <a:latin typeface="Trebuchet MS"/>
              <a:ea typeface="Trebuchet MS"/>
              <a:cs typeface="Trebuchet MS"/>
              <a:sym typeface="Trebuchet MS"/>
            </a:endParaRPr>
          </a:p>
        </p:txBody>
      </p:sp>
      <p:sp>
        <p:nvSpPr>
          <p:cNvPr id="62" name="Google Shape;62;g3fa0ac3d743_0_80"/>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5: Autumn 2026</a:t>
            </a:r>
            <a:endParaRPr sz="2400"/>
          </a:p>
        </p:txBody>
      </p:sp>
      <p:pic>
        <p:nvPicPr>
          <p:cNvPr id="63" name="Google Shape;63;g3fa0ac3d743_0_80"/>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g3fa0ac3d743_0_87"/>
          <p:cNvSpPr txBox="1"/>
          <p:nvPr>
            <p:ph type="title"/>
          </p:nvPr>
        </p:nvSpPr>
        <p:spPr>
          <a:xfrm>
            <a:off x="1593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u="sng"/>
              <a:t>Reading Spine- Autumn 1 </a:t>
            </a:r>
            <a:endParaRPr b="1" u="sng"/>
          </a:p>
        </p:txBody>
      </p:sp>
      <p:sp>
        <p:nvSpPr>
          <p:cNvPr id="69" name="Google Shape;69;g3fa0ac3d743_0_87"/>
          <p:cNvSpPr/>
          <p:nvPr/>
        </p:nvSpPr>
        <p:spPr>
          <a:xfrm>
            <a:off x="542525" y="4320175"/>
            <a:ext cx="8232000" cy="693000"/>
          </a:xfrm>
          <a:prstGeom prst="rect">
            <a:avLst/>
          </a:prstGeom>
          <a:solidFill>
            <a:srgbClr val="FFFFFF"/>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Trebuchet MS"/>
                <a:ea typeface="Trebuchet MS"/>
                <a:cs typeface="Trebuchet MS"/>
                <a:sym typeface="Trebuchet MS"/>
              </a:rPr>
              <a:t>You can help by: </a:t>
            </a:r>
            <a:r>
              <a:rPr b="0" i="0" lang="en-GB" sz="1200" u="none" cap="none" strike="noStrike">
                <a:solidFill>
                  <a:srgbClr val="000000"/>
                </a:solidFill>
                <a:latin typeface="Trebuchet MS"/>
                <a:ea typeface="Trebuchet MS"/>
                <a:cs typeface="Trebuchet MS"/>
                <a:sym typeface="Trebuchet MS"/>
              </a:rPr>
              <a:t>Encouraging your child to practise spellings, by listening to and encouraging your child to read regularly, reminding them to change their reading book in the mornings, by discussing books read and by visiting the library.</a:t>
            </a:r>
            <a:endParaRPr b="0" i="0" sz="1200" u="none" cap="none" strike="noStrike">
              <a:solidFill>
                <a:srgbClr val="000000"/>
              </a:solidFill>
              <a:latin typeface="Trebuchet MS"/>
              <a:ea typeface="Trebuchet MS"/>
              <a:cs typeface="Trebuchet MS"/>
              <a:sym typeface="Trebuchet MS"/>
            </a:endParaRPr>
          </a:p>
        </p:txBody>
      </p:sp>
      <p:pic>
        <p:nvPicPr>
          <p:cNvPr id="70" name="Google Shape;70;g3fa0ac3d743_0_87" title="812BcR4i4ML.jpg"/>
          <p:cNvPicPr preferRelativeResize="0"/>
          <p:nvPr/>
        </p:nvPicPr>
        <p:blipFill rotWithShape="1">
          <a:blip r:embed="rId3">
            <a:alphaModFix/>
          </a:blip>
          <a:srcRect b="0" l="0" r="0" t="0"/>
          <a:stretch/>
        </p:blipFill>
        <p:spPr>
          <a:xfrm>
            <a:off x="276549" y="1026263"/>
            <a:ext cx="2013350" cy="3090964"/>
          </a:xfrm>
          <a:prstGeom prst="rect">
            <a:avLst/>
          </a:prstGeom>
          <a:noFill/>
          <a:ln>
            <a:noFill/>
          </a:ln>
        </p:spPr>
      </p:pic>
      <p:pic>
        <p:nvPicPr>
          <p:cNvPr id="71" name="Google Shape;71;g3fa0ac3d743_0_87" title="212_large.jpg"/>
          <p:cNvPicPr preferRelativeResize="0"/>
          <p:nvPr/>
        </p:nvPicPr>
        <p:blipFill rotWithShape="1">
          <a:blip r:embed="rId4">
            <a:alphaModFix/>
          </a:blip>
          <a:srcRect b="0" l="0" r="0" t="0"/>
          <a:stretch/>
        </p:blipFill>
        <p:spPr>
          <a:xfrm>
            <a:off x="3205625" y="996725"/>
            <a:ext cx="2236713" cy="3150050"/>
          </a:xfrm>
          <a:prstGeom prst="rect">
            <a:avLst/>
          </a:prstGeom>
          <a:noFill/>
          <a:ln>
            <a:noFill/>
          </a:ln>
        </p:spPr>
      </p:pic>
      <p:pic>
        <p:nvPicPr>
          <p:cNvPr id="72" name="Google Shape;72;g3fa0ac3d743_0_87" title="81da1iBK4fL._SY466_.jpg"/>
          <p:cNvPicPr preferRelativeResize="0"/>
          <p:nvPr/>
        </p:nvPicPr>
        <p:blipFill rotWithShape="1">
          <a:blip r:embed="rId5">
            <a:alphaModFix/>
          </a:blip>
          <a:srcRect b="0" l="0" r="0" t="0"/>
          <a:stretch/>
        </p:blipFill>
        <p:spPr>
          <a:xfrm>
            <a:off x="6416775" y="996725"/>
            <a:ext cx="2082003" cy="31500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g3fa0ac3d743_0_96"/>
          <p:cNvSpPr txBox="1"/>
          <p:nvPr>
            <p:ph type="title"/>
          </p:nvPr>
        </p:nvSpPr>
        <p:spPr>
          <a:xfrm>
            <a:off x="159300" y="4450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u="sng"/>
              <a:t>Reading Spine- Autumn 2</a:t>
            </a:r>
            <a:endParaRPr b="1" u="sng"/>
          </a:p>
        </p:txBody>
      </p:sp>
      <p:sp>
        <p:nvSpPr>
          <p:cNvPr id="78" name="Google Shape;78;g3fa0ac3d743_0_96"/>
          <p:cNvSpPr/>
          <p:nvPr/>
        </p:nvSpPr>
        <p:spPr>
          <a:xfrm>
            <a:off x="542525" y="4320175"/>
            <a:ext cx="8232000" cy="693000"/>
          </a:xfrm>
          <a:prstGeom prst="rect">
            <a:avLst/>
          </a:prstGeom>
          <a:solidFill>
            <a:srgbClr val="FFFFFF"/>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Trebuchet MS"/>
                <a:ea typeface="Trebuchet MS"/>
                <a:cs typeface="Trebuchet MS"/>
                <a:sym typeface="Trebuchet MS"/>
              </a:rPr>
              <a:t>You can help by: </a:t>
            </a:r>
            <a:r>
              <a:rPr b="0" i="0" lang="en-GB" sz="1200" u="none" cap="none" strike="noStrike">
                <a:solidFill>
                  <a:srgbClr val="000000"/>
                </a:solidFill>
                <a:latin typeface="Trebuchet MS"/>
                <a:ea typeface="Trebuchet MS"/>
                <a:cs typeface="Trebuchet MS"/>
                <a:sym typeface="Trebuchet MS"/>
              </a:rPr>
              <a:t>Encouraging your child to practise spellings, by listening to and encouraging your child to read regularly, reminding them to change their reading book in the mornings, by discussing books read and by visiting the library.</a:t>
            </a:r>
            <a:endParaRPr b="0" i="0" sz="1200" u="none" cap="none" strike="noStrike">
              <a:solidFill>
                <a:srgbClr val="000000"/>
              </a:solidFill>
              <a:latin typeface="Trebuchet MS"/>
              <a:ea typeface="Trebuchet MS"/>
              <a:cs typeface="Trebuchet MS"/>
              <a:sym typeface="Trebuchet MS"/>
            </a:endParaRPr>
          </a:p>
        </p:txBody>
      </p:sp>
      <p:pic>
        <p:nvPicPr>
          <p:cNvPr id="79" name="Google Shape;79;g3fa0ac3d743_0_96" title="Natural-Wonders-of-the-World-by-Molly-Oldfield_Medium.jpg"/>
          <p:cNvPicPr preferRelativeResize="0"/>
          <p:nvPr/>
        </p:nvPicPr>
        <p:blipFill rotWithShape="1">
          <a:blip r:embed="rId3">
            <a:alphaModFix/>
          </a:blip>
          <a:srcRect b="0" l="0" r="0" t="0"/>
          <a:stretch/>
        </p:blipFill>
        <p:spPr>
          <a:xfrm>
            <a:off x="6728575" y="1117638"/>
            <a:ext cx="2298983" cy="2908225"/>
          </a:xfrm>
          <a:prstGeom prst="rect">
            <a:avLst/>
          </a:prstGeom>
          <a:noFill/>
          <a:ln>
            <a:noFill/>
          </a:ln>
        </p:spPr>
      </p:pic>
      <p:pic>
        <p:nvPicPr>
          <p:cNvPr id="80" name="Google Shape;80;g3fa0ac3d743_0_96" title="A1NgRr26YNL.jpg"/>
          <p:cNvPicPr preferRelativeResize="0"/>
          <p:nvPr/>
        </p:nvPicPr>
        <p:blipFill rotWithShape="1">
          <a:blip r:embed="rId4">
            <a:alphaModFix/>
          </a:blip>
          <a:srcRect b="0" l="0" r="0" t="0"/>
          <a:stretch/>
        </p:blipFill>
        <p:spPr>
          <a:xfrm>
            <a:off x="3546200" y="1170125"/>
            <a:ext cx="2377045" cy="2997652"/>
          </a:xfrm>
          <a:prstGeom prst="rect">
            <a:avLst/>
          </a:prstGeom>
          <a:noFill/>
          <a:ln>
            <a:noFill/>
          </a:ln>
        </p:spPr>
      </p:pic>
      <p:pic>
        <p:nvPicPr>
          <p:cNvPr id="81" name="Google Shape;81;g3fa0ac3d743_0_96" title="911TsPgCAbL.jpg"/>
          <p:cNvPicPr preferRelativeResize="0"/>
          <p:nvPr/>
        </p:nvPicPr>
        <p:blipFill rotWithShape="1">
          <a:blip r:embed="rId5">
            <a:alphaModFix/>
          </a:blip>
          <a:srcRect b="0" l="0" r="0" t="0"/>
          <a:stretch/>
        </p:blipFill>
        <p:spPr>
          <a:xfrm>
            <a:off x="152400" y="1170125"/>
            <a:ext cx="2388754" cy="299765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g3fa0ac3d743_0_105"/>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87" name="Google Shape;87;g3fa0ac3d743_0_105"/>
          <p:cNvSpPr txBox="1"/>
          <p:nvPr>
            <p:ph idx="1" type="body"/>
          </p:nvPr>
        </p:nvSpPr>
        <p:spPr>
          <a:xfrm>
            <a:off x="311700" y="1152475"/>
            <a:ext cx="8333100" cy="39069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WRITING</a:t>
            </a:r>
            <a:endParaRPr b="1" sz="1200" u="sng">
              <a:solidFill>
                <a:schemeClr val="dk1"/>
              </a:solidFill>
              <a:latin typeface="Trebuchet MS"/>
              <a:ea typeface="Trebuchet MS"/>
              <a:cs typeface="Trebuchet MS"/>
              <a:sym typeface="Trebuchet MS"/>
            </a:endParaRPr>
          </a:p>
          <a:p>
            <a:pPr indent="-295275" lvl="0" marL="457200" rtl="0" algn="l">
              <a:lnSpc>
                <a:spcPct val="115000"/>
              </a:lnSpc>
              <a:spcBef>
                <a:spcPts val="1200"/>
              </a:spcBef>
              <a:spcAft>
                <a:spcPts val="0"/>
              </a:spcAft>
              <a:buClr>
                <a:schemeClr val="dk1"/>
              </a:buClr>
              <a:buSzPts val="1050"/>
              <a:buFont typeface="Trebuchet MS"/>
              <a:buChar char="●"/>
            </a:pPr>
            <a:r>
              <a:rPr lang="en-GB" sz="1050">
                <a:solidFill>
                  <a:schemeClr val="dk1"/>
                </a:solidFill>
                <a:latin typeface="Trebuchet MS"/>
                <a:ea typeface="Trebuchet MS"/>
                <a:cs typeface="Trebuchet MS"/>
                <a:sym typeface="Trebuchet MS"/>
              </a:rPr>
              <a:t>In Autumn 1, we will explore the Tear Thief by Carol Ann Duffy, using the text to develop pupils’ understanding and use of poetic devices. Children will experiment with language, exploring techniques such as similes, metaphors, personification and powerful imagery to make their writing vivid and engaging. They will also develop their understanding of fronted adverbials to vary sentence openings and add detail, as well as using dialogue effectively to reveal character and move a narrative forward.</a:t>
            </a:r>
            <a:endParaRPr sz="1050">
              <a:solidFill>
                <a:schemeClr val="dk1"/>
              </a:solidFill>
              <a:latin typeface="Trebuchet MS"/>
              <a:ea typeface="Trebuchet MS"/>
              <a:cs typeface="Trebuchet MS"/>
              <a:sym typeface="Trebuchet MS"/>
            </a:endParaRPr>
          </a:p>
          <a:p>
            <a:pPr indent="-295275" lvl="0" marL="457200" rtl="0" algn="l">
              <a:lnSpc>
                <a:spcPct val="115000"/>
              </a:lnSpc>
              <a:spcBef>
                <a:spcPts val="0"/>
              </a:spcBef>
              <a:spcAft>
                <a:spcPts val="0"/>
              </a:spcAft>
              <a:buClr>
                <a:schemeClr val="dk1"/>
              </a:buClr>
              <a:buSzPts val="1050"/>
              <a:buFont typeface="Trebuchet MS"/>
              <a:buChar char="●"/>
            </a:pPr>
            <a:r>
              <a:rPr lang="en-GB" sz="1050">
                <a:solidFill>
                  <a:schemeClr val="dk1"/>
                </a:solidFill>
                <a:latin typeface="Trebuchet MS"/>
                <a:ea typeface="Trebuchet MS"/>
                <a:cs typeface="Trebuchet MS"/>
                <a:sym typeface="Trebuchet MS"/>
              </a:rPr>
              <a:t>We will then move on to Incredible Edibles, where pupils will create their own fantastic recipes. They will explore the features of instructional writing, using imperative verbs to give clear and precise commands. Pupils will also learn how to use </a:t>
            </a:r>
            <a:r>
              <a:rPr lang="en-GB" sz="1050">
                <a:solidFill>
                  <a:schemeClr val="dk1"/>
                </a:solidFill>
                <a:latin typeface="Trebuchet MS"/>
                <a:ea typeface="Trebuchet MS"/>
                <a:cs typeface="Trebuchet MS"/>
                <a:sym typeface="Trebuchet MS"/>
              </a:rPr>
              <a:t>parentheses</a:t>
            </a:r>
            <a:r>
              <a:rPr lang="en-GB" sz="1050">
                <a:solidFill>
                  <a:schemeClr val="dk1"/>
                </a:solidFill>
                <a:latin typeface="Trebuchet MS"/>
                <a:ea typeface="Trebuchet MS"/>
                <a:cs typeface="Trebuchet MS"/>
                <a:sym typeface="Trebuchet MS"/>
              </a:rPr>
              <a:t> to add extra information and detail, helping them to create engaging and informative recipes.</a:t>
            </a:r>
            <a:endParaRPr sz="1050">
              <a:solidFill>
                <a:schemeClr val="dk1"/>
              </a:solidFill>
              <a:latin typeface="Trebuchet MS"/>
              <a:ea typeface="Trebuchet MS"/>
              <a:cs typeface="Trebuchet MS"/>
              <a:sym typeface="Trebuchet MS"/>
            </a:endParaRPr>
          </a:p>
          <a:p>
            <a:pPr indent="-295275" lvl="0" marL="457200" rtl="0" algn="l">
              <a:lnSpc>
                <a:spcPct val="115000"/>
              </a:lnSpc>
              <a:spcBef>
                <a:spcPts val="0"/>
              </a:spcBef>
              <a:spcAft>
                <a:spcPts val="0"/>
              </a:spcAft>
              <a:buClr>
                <a:schemeClr val="dk1"/>
              </a:buClr>
              <a:buSzPts val="1050"/>
              <a:buFont typeface="Trebuchet MS"/>
              <a:buChar char="●"/>
            </a:pPr>
            <a:r>
              <a:rPr lang="en-GB" sz="1050">
                <a:solidFill>
                  <a:schemeClr val="dk1"/>
                </a:solidFill>
                <a:latin typeface="Trebuchet MS"/>
                <a:ea typeface="Trebuchet MS"/>
                <a:cs typeface="Trebuchet MS"/>
                <a:sym typeface="Trebuchet MS"/>
              </a:rPr>
              <a:t>In Autumn 2, we will explore twisted fairytales, using Neil Gaiman’s version of Hansel and Gretel as our BookWrite. Pupils will investigate how writers create a sense of atmosphere and tension, selecting vocabulary and sentence structures carefully to draw the reader into the story. They will also explore how effective dialogue can reveal character, build suspense and move the story forward. Children will then use these techniques to create their own twisted fairytale-inspired writing.</a:t>
            </a:r>
            <a:endParaRPr sz="1050">
              <a:solidFill>
                <a:schemeClr val="dk1"/>
              </a:solidFill>
              <a:latin typeface="Trebuchet MS"/>
              <a:ea typeface="Trebuchet MS"/>
              <a:cs typeface="Trebuchet MS"/>
              <a:sym typeface="Trebuchet MS"/>
            </a:endParaRPr>
          </a:p>
          <a:p>
            <a:pPr indent="-295275" lvl="0" marL="457200" rtl="0" algn="l">
              <a:lnSpc>
                <a:spcPct val="115000"/>
              </a:lnSpc>
              <a:spcBef>
                <a:spcPts val="0"/>
              </a:spcBef>
              <a:spcAft>
                <a:spcPts val="0"/>
              </a:spcAft>
              <a:buClr>
                <a:schemeClr val="dk1"/>
              </a:buClr>
              <a:buSzPts val="1050"/>
              <a:buFont typeface="Trebuchet MS"/>
              <a:buChar char="●"/>
            </a:pPr>
            <a:r>
              <a:rPr lang="en-GB" sz="1050">
                <a:solidFill>
                  <a:schemeClr val="dk1"/>
                </a:solidFill>
                <a:latin typeface="Trebuchet MS"/>
                <a:ea typeface="Trebuchet MS"/>
                <a:cs typeface="Trebuchet MS"/>
                <a:sym typeface="Trebuchet MS"/>
              </a:rPr>
              <a:t>We will finish the term by writing a newspaper article inspired by a twisted tale. Pupils will explore the features of newspaper writing, including formal language, headlines, reported speech and engaging detail, before creating their own articles based on the events of a twisted fairytale.</a:t>
            </a:r>
            <a:endParaRPr sz="1050">
              <a:solidFill>
                <a:schemeClr val="dk1"/>
              </a:solidFill>
              <a:latin typeface="Trebuchet MS"/>
              <a:ea typeface="Trebuchet MS"/>
              <a:cs typeface="Trebuchet MS"/>
              <a:sym typeface="Trebuchet MS"/>
            </a:endParaRPr>
          </a:p>
          <a:p>
            <a:pPr indent="-295275" lvl="0" marL="457200" rtl="0" algn="l">
              <a:lnSpc>
                <a:spcPct val="115000"/>
              </a:lnSpc>
              <a:spcBef>
                <a:spcPts val="0"/>
              </a:spcBef>
              <a:spcAft>
                <a:spcPts val="0"/>
              </a:spcAft>
              <a:buClr>
                <a:schemeClr val="dk1"/>
              </a:buClr>
              <a:buSzPts val="1050"/>
              <a:buFont typeface="Trebuchet MS"/>
              <a:buChar char="●"/>
            </a:pPr>
            <a:r>
              <a:rPr lang="en-GB" sz="1050">
                <a:solidFill>
                  <a:schemeClr val="dk1"/>
                </a:solidFill>
                <a:latin typeface="Trebuchet MS"/>
                <a:ea typeface="Trebuchet MS"/>
                <a:cs typeface="Trebuchet MS"/>
                <a:sym typeface="Trebuchet MS"/>
              </a:rPr>
              <a:t>Throughout both terms, we teach spelling and grammar daily within our writing lessons. This means children are constantly practising and applying key skills such as using expanded noun phrases, fronted adverbials, varied sentence lengths, and accurate punctuation.</a:t>
            </a:r>
            <a:endParaRPr sz="1050">
              <a:solidFill>
                <a:schemeClr val="dk1"/>
              </a:solidFill>
              <a:latin typeface="Trebuchet MS"/>
              <a:ea typeface="Trebuchet MS"/>
              <a:cs typeface="Trebuchet MS"/>
              <a:sym typeface="Trebuchet MS"/>
            </a:endParaRPr>
          </a:p>
          <a:p>
            <a:pPr indent="0" lvl="0" marL="457200" rtl="0" algn="l">
              <a:lnSpc>
                <a:spcPct val="115000"/>
              </a:lnSpc>
              <a:spcBef>
                <a:spcPts val="1200"/>
              </a:spcBef>
              <a:spcAft>
                <a:spcPts val="0"/>
              </a:spcAft>
              <a:buSzPts val="1800"/>
              <a:buNone/>
            </a:pPr>
            <a:r>
              <a:t/>
            </a:r>
            <a:endParaRPr sz="1200">
              <a:solidFill>
                <a:schemeClr val="dk1"/>
              </a:solidFill>
              <a:latin typeface="Trebuchet MS"/>
              <a:ea typeface="Trebuchet MS"/>
              <a:cs typeface="Trebuchet MS"/>
              <a:sym typeface="Trebuchet MS"/>
            </a:endParaRPr>
          </a:p>
        </p:txBody>
      </p:sp>
      <p:sp>
        <p:nvSpPr>
          <p:cNvPr id="88" name="Google Shape;88;g3fa0ac3d743_0_105"/>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5: Autumn 2026</a:t>
            </a:r>
            <a:endParaRPr sz="2400"/>
          </a:p>
        </p:txBody>
      </p:sp>
      <p:pic>
        <p:nvPicPr>
          <p:cNvPr id="89" name="Google Shape;89;g3fa0ac3d743_0_105"/>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g2f7305a7757_0_149"/>
          <p:cNvSpPr txBox="1"/>
          <p:nvPr>
            <p:ph type="title"/>
          </p:nvPr>
        </p:nvSpPr>
        <p:spPr>
          <a:xfrm>
            <a:off x="72375" y="1957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u="sng"/>
              <a:t>BookWrites- Autumn 1 </a:t>
            </a:r>
            <a:endParaRPr b="1" u="sng"/>
          </a:p>
        </p:txBody>
      </p:sp>
      <p:sp>
        <p:nvSpPr>
          <p:cNvPr id="95" name="Google Shape;95;g2f7305a7757_0_149"/>
          <p:cNvSpPr txBox="1"/>
          <p:nvPr/>
        </p:nvSpPr>
        <p:spPr>
          <a:xfrm>
            <a:off x="1173513" y="4589400"/>
            <a:ext cx="30000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Arial"/>
                <a:ea typeface="Arial"/>
                <a:cs typeface="Arial"/>
                <a:sym typeface="Arial"/>
              </a:rPr>
              <a:t>To write a story based on a thief </a:t>
            </a:r>
            <a:endParaRPr b="0" i="0" sz="1400" u="none" cap="none" strike="noStrike">
              <a:solidFill>
                <a:srgbClr val="000000"/>
              </a:solidFill>
              <a:latin typeface="Arial"/>
              <a:ea typeface="Arial"/>
              <a:cs typeface="Arial"/>
              <a:sym typeface="Arial"/>
            </a:endParaRPr>
          </a:p>
        </p:txBody>
      </p:sp>
      <p:sp>
        <p:nvSpPr>
          <p:cNvPr id="96" name="Google Shape;96;g2f7305a7757_0_149"/>
          <p:cNvSpPr txBox="1"/>
          <p:nvPr/>
        </p:nvSpPr>
        <p:spPr>
          <a:xfrm>
            <a:off x="4990575" y="4605600"/>
            <a:ext cx="30000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300"/>
              </a:spcBef>
              <a:spcAft>
                <a:spcPts val="300"/>
              </a:spcAft>
              <a:buClr>
                <a:srgbClr val="000000"/>
              </a:buClr>
              <a:buSzPts val="1200"/>
              <a:buFont typeface="Arial"/>
              <a:buNone/>
            </a:pPr>
            <a:r>
              <a:rPr b="1" i="0" lang="en-GB" sz="1200" u="none" cap="none" strike="noStrike">
                <a:solidFill>
                  <a:schemeClr val="dk1"/>
                </a:solidFill>
                <a:latin typeface="Arial"/>
                <a:ea typeface="Arial"/>
                <a:cs typeface="Arial"/>
                <a:sym typeface="Arial"/>
              </a:rPr>
              <a:t>To write a revoluting recipe</a:t>
            </a:r>
            <a:endParaRPr b="0" i="0" sz="1400" u="none" cap="none" strike="noStrike">
              <a:solidFill>
                <a:srgbClr val="000000"/>
              </a:solidFill>
              <a:latin typeface="Arial"/>
              <a:ea typeface="Arial"/>
              <a:cs typeface="Arial"/>
              <a:sym typeface="Arial"/>
            </a:endParaRPr>
          </a:p>
        </p:txBody>
      </p:sp>
      <p:pic>
        <p:nvPicPr>
          <p:cNvPr id="97" name="Google Shape;97;g2f7305a7757_0_149"/>
          <p:cNvPicPr preferRelativeResize="0"/>
          <p:nvPr/>
        </p:nvPicPr>
        <p:blipFill rotWithShape="1">
          <a:blip r:embed="rId3">
            <a:alphaModFix/>
          </a:blip>
          <a:srcRect b="0" l="0" r="0" t="0"/>
          <a:stretch/>
        </p:blipFill>
        <p:spPr>
          <a:xfrm>
            <a:off x="4980425" y="989925"/>
            <a:ext cx="3111962" cy="3470175"/>
          </a:xfrm>
          <a:prstGeom prst="rect">
            <a:avLst/>
          </a:prstGeom>
          <a:noFill/>
          <a:ln>
            <a:noFill/>
          </a:ln>
        </p:spPr>
      </p:pic>
      <p:pic>
        <p:nvPicPr>
          <p:cNvPr id="98" name="Google Shape;98;g2f7305a7757_0_149" title="1846863945.jpg"/>
          <p:cNvPicPr preferRelativeResize="0"/>
          <p:nvPr/>
        </p:nvPicPr>
        <p:blipFill rotWithShape="1">
          <a:blip r:embed="rId4">
            <a:alphaModFix/>
          </a:blip>
          <a:srcRect b="0" l="0" r="0" t="0"/>
          <a:stretch/>
        </p:blipFill>
        <p:spPr>
          <a:xfrm>
            <a:off x="1277600" y="920825"/>
            <a:ext cx="2791843" cy="35161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g3fb5f92b4dd_0_10"/>
          <p:cNvSpPr txBox="1"/>
          <p:nvPr>
            <p:ph type="title"/>
          </p:nvPr>
        </p:nvSpPr>
        <p:spPr>
          <a:xfrm>
            <a:off x="72375" y="195725"/>
            <a:ext cx="8520600" cy="5727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11111"/>
              <a:buNone/>
            </a:pPr>
            <a:r>
              <a:rPr b="1" lang="en-GB" u="sng"/>
              <a:t>BookWrites- Autumn 2</a:t>
            </a:r>
            <a:endParaRPr b="1" u="sng"/>
          </a:p>
        </p:txBody>
      </p:sp>
      <p:sp>
        <p:nvSpPr>
          <p:cNvPr id="104" name="Google Shape;104;g3fb5f92b4dd_0_10"/>
          <p:cNvSpPr txBox="1"/>
          <p:nvPr/>
        </p:nvSpPr>
        <p:spPr>
          <a:xfrm>
            <a:off x="1173542" y="4589400"/>
            <a:ext cx="7131300" cy="369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Arial"/>
                <a:ea typeface="Arial"/>
                <a:cs typeface="Arial"/>
                <a:sym typeface="Arial"/>
              </a:rPr>
              <a:t>To create a retelling of a twisted fairytale alongside a newspaper report</a:t>
            </a:r>
            <a:endParaRPr b="0" i="0" sz="1400" u="none" cap="none" strike="noStrike">
              <a:solidFill>
                <a:srgbClr val="000000"/>
              </a:solidFill>
              <a:latin typeface="Arial"/>
              <a:ea typeface="Arial"/>
              <a:cs typeface="Arial"/>
              <a:sym typeface="Arial"/>
            </a:endParaRPr>
          </a:p>
        </p:txBody>
      </p:sp>
      <p:pic>
        <p:nvPicPr>
          <p:cNvPr id="105" name="Google Shape;105;g3fb5f92b4dd_0_10" title="91MSMUdkmRL.jpg"/>
          <p:cNvPicPr preferRelativeResize="0"/>
          <p:nvPr/>
        </p:nvPicPr>
        <p:blipFill rotWithShape="1">
          <a:blip r:embed="rId3">
            <a:alphaModFix/>
          </a:blip>
          <a:srcRect b="0" l="0" r="0" t="0"/>
          <a:stretch/>
        </p:blipFill>
        <p:spPr>
          <a:xfrm>
            <a:off x="3229125" y="979550"/>
            <a:ext cx="2566739" cy="35161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g3fb60de3bac_0_0"/>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11" name="Google Shape;111;g3fb60de3bac_0_0"/>
          <p:cNvSpPr txBox="1"/>
          <p:nvPr>
            <p:ph idx="1" type="body"/>
          </p:nvPr>
        </p:nvSpPr>
        <p:spPr>
          <a:xfrm>
            <a:off x="311700" y="1152475"/>
            <a:ext cx="8333100" cy="37473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Y5 MATHS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304800" lvl="0" marL="457200" rtl="0" algn="l">
              <a:lnSpc>
                <a:spcPct val="115000"/>
              </a:lnSpc>
              <a:spcBef>
                <a:spcPts val="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In maths, we will begin the year by focusing on place value, understanding the value of digits in numbers up to one million. Children will be able to read, write, order and compare any number.</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120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Moving forward from place value, children will develop their understanding of the four operations (addition, subtraction, multiplication and division).  They will practise the most efficient method for solving problems- column addition and subtraction; long multiplication and short division</a:t>
            </a:r>
            <a:endParaRPr sz="1200">
              <a:solidFill>
                <a:schemeClr val="dk1"/>
              </a:solidFill>
              <a:latin typeface="Trebuchet MS"/>
              <a:ea typeface="Trebuchet MS"/>
              <a:cs typeface="Trebuchet MS"/>
              <a:sym typeface="Trebuchet MS"/>
            </a:endParaRPr>
          </a:p>
          <a:p>
            <a:pPr indent="-304800" lvl="0" marL="457200" rtl="0" algn="l">
              <a:lnSpc>
                <a:spcPct val="115000"/>
              </a:lnSpc>
              <a:spcBef>
                <a:spcPts val="120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Each child will take part in an additional maths fluency session. These sessions will focus on improving their quick recall of math facts. </a:t>
            </a:r>
            <a:endParaRPr sz="1200">
              <a:solidFill>
                <a:schemeClr val="dk1"/>
              </a:solidFill>
              <a:latin typeface="Trebuchet MS"/>
              <a:ea typeface="Trebuchet MS"/>
              <a:cs typeface="Trebuchet MS"/>
              <a:sym typeface="Trebuchet MS"/>
            </a:endParaRPr>
          </a:p>
          <a:p>
            <a:pPr indent="-304800" lvl="0" marL="457200" rtl="0" algn="l">
              <a:spcBef>
                <a:spcPts val="1200"/>
              </a:spcBef>
              <a:spcAft>
                <a:spcPts val="0"/>
              </a:spcAft>
              <a:buClr>
                <a:schemeClr val="dk1"/>
              </a:buClr>
              <a:buSzPts val="1200"/>
              <a:buFont typeface="Trebuchet MS"/>
              <a:buChar char="●"/>
            </a:pPr>
            <a:r>
              <a:rPr lang="en-GB" sz="1200">
                <a:solidFill>
                  <a:schemeClr val="dk1"/>
                </a:solidFill>
                <a:latin typeface="Trebuchet MS"/>
                <a:ea typeface="Trebuchet MS"/>
                <a:cs typeface="Trebuchet MS"/>
                <a:sym typeface="Trebuchet MS"/>
              </a:rPr>
              <a:t>Y5 children will be taught in year group specific classed led by Mrs Wrenn, Miss Collis and Mr Hallett.</a:t>
            </a:r>
            <a:endParaRPr sz="1200">
              <a:solidFill>
                <a:schemeClr val="dk1"/>
              </a:solidFill>
              <a:latin typeface="Trebuchet MS"/>
              <a:ea typeface="Trebuchet MS"/>
              <a:cs typeface="Trebuchet MS"/>
              <a:sym typeface="Trebuchet MS"/>
            </a:endParaRPr>
          </a:p>
        </p:txBody>
      </p:sp>
      <p:sp>
        <p:nvSpPr>
          <p:cNvPr id="112" name="Google Shape;112;g3fb60de3bac_0_0"/>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5: Autumn 2026</a:t>
            </a:r>
            <a:endParaRPr sz="2400"/>
          </a:p>
        </p:txBody>
      </p:sp>
      <p:pic>
        <p:nvPicPr>
          <p:cNvPr id="113" name="Google Shape;113;g3fb60de3bac_0_0"/>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
        <p:nvSpPr>
          <p:cNvPr id="114" name="Google Shape;114;g3fb60de3bac_0_0"/>
          <p:cNvSpPr/>
          <p:nvPr/>
        </p:nvSpPr>
        <p:spPr>
          <a:xfrm>
            <a:off x="347543" y="4091575"/>
            <a:ext cx="8232000" cy="693000"/>
          </a:xfrm>
          <a:prstGeom prst="rect">
            <a:avLst/>
          </a:prstGeom>
          <a:solidFill>
            <a:srgbClr val="FFFFFF"/>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200" u="sng">
                <a:latin typeface="Trebuchet MS"/>
                <a:ea typeface="Trebuchet MS"/>
                <a:cs typeface="Trebuchet MS"/>
                <a:sym typeface="Trebuchet MS"/>
              </a:rPr>
              <a:t>You can help by: </a:t>
            </a:r>
            <a:r>
              <a:rPr lang="en-GB" sz="1200">
                <a:latin typeface="Trebuchet MS"/>
                <a:ea typeface="Trebuchet MS"/>
                <a:cs typeface="Trebuchet MS"/>
                <a:sym typeface="Trebuchet MS"/>
              </a:rPr>
              <a:t>Revisiting times tables with your child daily, ensuring that they have instant recall up to 12 x 12 and know all their corresponding division facts.</a:t>
            </a:r>
            <a:endParaRPr sz="1200">
              <a:latin typeface="Trebuchet MS"/>
              <a:ea typeface="Trebuchet MS"/>
              <a:cs typeface="Trebuchet MS"/>
              <a:sym typeface="Trebuchet M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g3fb60de3bac_0_8"/>
          <p:cNvSpPr txBox="1"/>
          <p:nvPr>
            <p:ph type="title"/>
          </p:nvPr>
        </p:nvSpPr>
        <p:spPr>
          <a:xfrm>
            <a:off x="141325" y="211850"/>
            <a:ext cx="3816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b="1" lang="en-GB" sz="2120" u="sng"/>
              <a:t>Y5 Maths- models and images</a:t>
            </a:r>
            <a:endParaRPr b="1" sz="2120" u="sng"/>
          </a:p>
        </p:txBody>
      </p:sp>
      <p:sp>
        <p:nvSpPr>
          <p:cNvPr id="120" name="Google Shape;120;g3fb60de3bac_0_8"/>
          <p:cNvSpPr txBox="1"/>
          <p:nvPr>
            <p:ph idx="1" type="body"/>
          </p:nvPr>
        </p:nvSpPr>
        <p:spPr>
          <a:xfrm>
            <a:off x="4070875" y="211850"/>
            <a:ext cx="37773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Place Value Chart</a:t>
            </a:r>
            <a:endParaRPr sz="1400">
              <a:solidFill>
                <a:schemeClr val="dk1"/>
              </a:solidFill>
              <a:latin typeface="Trebuchet MS"/>
              <a:ea typeface="Trebuchet MS"/>
              <a:cs typeface="Trebuchet MS"/>
              <a:sym typeface="Trebuchet MS"/>
            </a:endParaRPr>
          </a:p>
        </p:txBody>
      </p:sp>
      <p:pic>
        <p:nvPicPr>
          <p:cNvPr id="121" name="Google Shape;121;g3fb60de3bac_0_8"/>
          <p:cNvPicPr preferRelativeResize="0"/>
          <p:nvPr/>
        </p:nvPicPr>
        <p:blipFill rotWithShape="1">
          <a:blip r:embed="rId3">
            <a:alphaModFix/>
          </a:blip>
          <a:srcRect b="46188" l="50339" r="26180" t="46210"/>
          <a:stretch/>
        </p:blipFill>
        <p:spPr>
          <a:xfrm>
            <a:off x="4070875" y="556950"/>
            <a:ext cx="4173800" cy="900575"/>
          </a:xfrm>
          <a:prstGeom prst="rect">
            <a:avLst/>
          </a:prstGeom>
          <a:noFill/>
          <a:ln>
            <a:noFill/>
          </a:ln>
        </p:spPr>
      </p:pic>
      <p:sp>
        <p:nvSpPr>
          <p:cNvPr id="122" name="Google Shape;122;g3fb60de3bac_0_8"/>
          <p:cNvSpPr txBox="1"/>
          <p:nvPr>
            <p:ph idx="1" type="body"/>
          </p:nvPr>
        </p:nvSpPr>
        <p:spPr>
          <a:xfrm>
            <a:off x="313425" y="1036250"/>
            <a:ext cx="3216600" cy="34164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u="sng">
                <a:solidFill>
                  <a:schemeClr val="dk1"/>
                </a:solidFill>
                <a:latin typeface="Trebuchet MS"/>
                <a:ea typeface="Trebuchet MS"/>
                <a:cs typeface="Trebuchet MS"/>
                <a:sym typeface="Trebuchet MS"/>
              </a:rPr>
              <a:t>Place Value</a:t>
            </a:r>
            <a:endParaRPr b="1" u="sng">
              <a:solidFill>
                <a:schemeClr val="dk1"/>
              </a:solidFill>
              <a:latin typeface="Trebuchet MS"/>
              <a:ea typeface="Trebuchet MS"/>
              <a:cs typeface="Trebuchet MS"/>
              <a:sym typeface="Trebuchet MS"/>
            </a:endParaRPr>
          </a:p>
          <a:p>
            <a:pPr indent="-342900" lvl="0" marL="457200" rtl="0" algn="l">
              <a:lnSpc>
                <a:spcPct val="115000"/>
              </a:lnSpc>
              <a:spcBef>
                <a:spcPts val="0"/>
              </a:spcBef>
              <a:spcAft>
                <a:spcPts val="0"/>
              </a:spcAft>
              <a:buClr>
                <a:schemeClr val="dk1"/>
              </a:buClr>
              <a:buSzPts val="1800"/>
              <a:buFont typeface="Trebuchet MS"/>
              <a:buChar char="●"/>
            </a:pPr>
            <a:r>
              <a:rPr lang="en-GB">
                <a:solidFill>
                  <a:schemeClr val="dk1"/>
                </a:solidFill>
                <a:latin typeface="Trebuchet MS"/>
                <a:ea typeface="Trebuchet MS"/>
                <a:cs typeface="Trebuchet MS"/>
                <a:sym typeface="Trebuchet MS"/>
              </a:rPr>
              <a:t>Understand the value of numbers up to one million</a:t>
            </a:r>
            <a:endParaRPr>
              <a:solidFill>
                <a:schemeClr val="dk1"/>
              </a:solidFill>
              <a:latin typeface="Trebuchet MS"/>
              <a:ea typeface="Trebuchet MS"/>
              <a:cs typeface="Trebuchet MS"/>
              <a:sym typeface="Trebuchet MS"/>
            </a:endParaRPr>
          </a:p>
          <a:p>
            <a:pPr indent="-342900" lvl="0" marL="457200" rtl="0" algn="l">
              <a:lnSpc>
                <a:spcPct val="115000"/>
              </a:lnSpc>
              <a:spcBef>
                <a:spcPts val="0"/>
              </a:spcBef>
              <a:spcAft>
                <a:spcPts val="0"/>
              </a:spcAft>
              <a:buClr>
                <a:schemeClr val="dk1"/>
              </a:buClr>
              <a:buSzPts val="1800"/>
              <a:buFont typeface="Trebuchet MS"/>
              <a:buChar char="●"/>
            </a:pPr>
            <a:r>
              <a:rPr lang="en-GB">
                <a:solidFill>
                  <a:schemeClr val="dk1"/>
                </a:solidFill>
                <a:latin typeface="Trebuchet MS"/>
                <a:ea typeface="Trebuchet MS"/>
                <a:cs typeface="Trebuchet MS"/>
                <a:sym typeface="Trebuchet MS"/>
              </a:rPr>
              <a:t>Compare and order any number </a:t>
            </a:r>
            <a:endParaRPr>
              <a:solidFill>
                <a:schemeClr val="dk1"/>
              </a:solidFill>
              <a:latin typeface="Trebuchet MS"/>
              <a:ea typeface="Trebuchet MS"/>
              <a:cs typeface="Trebuchet MS"/>
              <a:sym typeface="Trebuchet MS"/>
            </a:endParaRPr>
          </a:p>
          <a:p>
            <a:pPr indent="-342900" lvl="0" marL="457200" rtl="0" algn="l">
              <a:lnSpc>
                <a:spcPct val="115000"/>
              </a:lnSpc>
              <a:spcBef>
                <a:spcPts val="0"/>
              </a:spcBef>
              <a:spcAft>
                <a:spcPts val="0"/>
              </a:spcAft>
              <a:buClr>
                <a:schemeClr val="dk1"/>
              </a:buClr>
              <a:buSzPts val="1800"/>
              <a:buFont typeface="Trebuchet MS"/>
              <a:buChar char="●"/>
            </a:pPr>
            <a:r>
              <a:rPr lang="en-GB">
                <a:solidFill>
                  <a:schemeClr val="dk1"/>
                </a:solidFill>
                <a:latin typeface="Trebuchet MS"/>
                <a:ea typeface="Trebuchet MS"/>
                <a:cs typeface="Trebuchet MS"/>
                <a:sym typeface="Trebuchet MS"/>
              </a:rPr>
              <a:t>Round any number up to one million</a:t>
            </a:r>
            <a:endParaRPr>
              <a:solidFill>
                <a:schemeClr val="dk1"/>
              </a:solidFill>
              <a:latin typeface="Trebuchet MS"/>
              <a:ea typeface="Trebuchet MS"/>
              <a:cs typeface="Trebuchet MS"/>
              <a:sym typeface="Trebuchet MS"/>
            </a:endParaRPr>
          </a:p>
        </p:txBody>
      </p:sp>
      <p:pic>
        <p:nvPicPr>
          <p:cNvPr id="123" name="Google Shape;123;g3fb60de3bac_0_8"/>
          <p:cNvPicPr preferRelativeResize="0"/>
          <p:nvPr/>
        </p:nvPicPr>
        <p:blipFill rotWithShape="1">
          <a:blip r:embed="rId4">
            <a:alphaModFix/>
          </a:blip>
          <a:srcRect b="36572" l="67962" r="4364" t="19787"/>
          <a:stretch/>
        </p:blipFill>
        <p:spPr>
          <a:xfrm>
            <a:off x="4123175" y="2659250"/>
            <a:ext cx="1584076" cy="1665023"/>
          </a:xfrm>
          <a:prstGeom prst="rect">
            <a:avLst/>
          </a:prstGeom>
          <a:noFill/>
          <a:ln>
            <a:noFill/>
          </a:ln>
        </p:spPr>
      </p:pic>
      <p:sp>
        <p:nvSpPr>
          <p:cNvPr id="124" name="Google Shape;124;g3fb60de3bac_0_8"/>
          <p:cNvSpPr/>
          <p:nvPr/>
        </p:nvSpPr>
        <p:spPr>
          <a:xfrm>
            <a:off x="4128175" y="2652700"/>
            <a:ext cx="347400" cy="2097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 name="Google Shape;125;g3fb60de3bac_0_8"/>
          <p:cNvSpPr txBox="1"/>
          <p:nvPr>
            <p:ph idx="1" type="body"/>
          </p:nvPr>
        </p:nvSpPr>
        <p:spPr>
          <a:xfrm>
            <a:off x="4116725" y="2241925"/>
            <a:ext cx="37773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Part Whole Model</a:t>
            </a:r>
            <a:endParaRPr sz="1400">
              <a:solidFill>
                <a:schemeClr val="dk1"/>
              </a:solidFill>
              <a:latin typeface="Trebuchet MS"/>
              <a:ea typeface="Trebuchet MS"/>
              <a:cs typeface="Trebuchet MS"/>
              <a:sym typeface="Trebuchet MS"/>
            </a:endParaRPr>
          </a:p>
        </p:txBody>
      </p:sp>
      <p:sp>
        <p:nvSpPr>
          <p:cNvPr id="126" name="Google Shape;126;g3fb60de3bac_0_8"/>
          <p:cNvSpPr txBox="1"/>
          <p:nvPr>
            <p:ph idx="1" type="body"/>
          </p:nvPr>
        </p:nvSpPr>
        <p:spPr>
          <a:xfrm>
            <a:off x="6405125" y="2241925"/>
            <a:ext cx="37773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Bar Model</a:t>
            </a:r>
            <a:endParaRPr sz="1400">
              <a:solidFill>
                <a:schemeClr val="dk1"/>
              </a:solidFill>
              <a:latin typeface="Trebuchet MS"/>
              <a:ea typeface="Trebuchet MS"/>
              <a:cs typeface="Trebuchet MS"/>
              <a:sym typeface="Trebuchet MS"/>
            </a:endParaRPr>
          </a:p>
        </p:txBody>
      </p:sp>
      <p:pic>
        <p:nvPicPr>
          <p:cNvPr id="127" name="Google Shape;127;g3fb60de3bac_0_8"/>
          <p:cNvPicPr preferRelativeResize="0"/>
          <p:nvPr/>
        </p:nvPicPr>
        <p:blipFill rotWithShape="1">
          <a:blip r:embed="rId5">
            <a:alphaModFix/>
          </a:blip>
          <a:srcRect b="17218" l="40108" r="21327" t="32991"/>
          <a:stretch/>
        </p:blipFill>
        <p:spPr>
          <a:xfrm>
            <a:off x="6485300" y="2659250"/>
            <a:ext cx="1935008" cy="166502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g3fb60de3bac_0_20"/>
          <p:cNvSpPr txBox="1"/>
          <p:nvPr>
            <p:ph type="title"/>
          </p:nvPr>
        </p:nvSpPr>
        <p:spPr>
          <a:xfrm>
            <a:off x="128250" y="249000"/>
            <a:ext cx="38166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990"/>
              <a:buNone/>
            </a:pPr>
            <a:r>
              <a:rPr b="1" lang="en-GB" sz="2120" u="sng">
                <a:latin typeface="Trebuchet MS"/>
                <a:ea typeface="Trebuchet MS"/>
                <a:cs typeface="Trebuchet MS"/>
                <a:sym typeface="Trebuchet MS"/>
              </a:rPr>
              <a:t>Y5 Maths- models and images</a:t>
            </a:r>
            <a:endParaRPr b="1" sz="2120" u="sng">
              <a:latin typeface="Trebuchet MS"/>
              <a:ea typeface="Trebuchet MS"/>
              <a:cs typeface="Trebuchet MS"/>
              <a:sym typeface="Trebuchet MS"/>
            </a:endParaRPr>
          </a:p>
        </p:txBody>
      </p:sp>
      <p:sp>
        <p:nvSpPr>
          <p:cNvPr id="133" name="Google Shape;133;g3fb60de3bac_0_20"/>
          <p:cNvSpPr txBox="1"/>
          <p:nvPr>
            <p:ph idx="1" type="body"/>
          </p:nvPr>
        </p:nvSpPr>
        <p:spPr>
          <a:xfrm>
            <a:off x="4070875" y="211850"/>
            <a:ext cx="47355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Column Addition (with place value chart support)</a:t>
            </a:r>
            <a:endParaRPr sz="1400">
              <a:solidFill>
                <a:schemeClr val="dk1"/>
              </a:solidFill>
              <a:latin typeface="Trebuchet MS"/>
              <a:ea typeface="Trebuchet MS"/>
              <a:cs typeface="Trebuchet MS"/>
              <a:sym typeface="Trebuchet MS"/>
            </a:endParaRPr>
          </a:p>
        </p:txBody>
      </p:sp>
      <p:sp>
        <p:nvSpPr>
          <p:cNvPr id="134" name="Google Shape;134;g3fb60de3bac_0_20"/>
          <p:cNvSpPr txBox="1"/>
          <p:nvPr>
            <p:ph idx="1" type="body"/>
          </p:nvPr>
        </p:nvSpPr>
        <p:spPr>
          <a:xfrm>
            <a:off x="267550" y="1023125"/>
            <a:ext cx="3141600" cy="34164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u="sng">
                <a:solidFill>
                  <a:schemeClr val="dk1"/>
                </a:solidFill>
                <a:latin typeface="Trebuchet MS"/>
                <a:ea typeface="Trebuchet MS"/>
                <a:cs typeface="Trebuchet MS"/>
                <a:sym typeface="Trebuchet MS"/>
              </a:rPr>
              <a:t>Four Operations</a:t>
            </a:r>
            <a:endParaRPr b="1" u="sng">
              <a:solidFill>
                <a:schemeClr val="dk1"/>
              </a:solidFill>
              <a:latin typeface="Trebuchet MS"/>
              <a:ea typeface="Trebuchet MS"/>
              <a:cs typeface="Trebuchet MS"/>
              <a:sym typeface="Trebuchet MS"/>
            </a:endParaRPr>
          </a:p>
          <a:p>
            <a:pPr indent="-342900" lvl="0" marL="457200" rtl="0" algn="l">
              <a:lnSpc>
                <a:spcPct val="115000"/>
              </a:lnSpc>
              <a:spcBef>
                <a:spcPts val="0"/>
              </a:spcBef>
              <a:spcAft>
                <a:spcPts val="0"/>
              </a:spcAft>
              <a:buClr>
                <a:schemeClr val="dk1"/>
              </a:buClr>
              <a:buSzPts val="1800"/>
              <a:buFont typeface="Trebuchet MS"/>
              <a:buChar char="●"/>
            </a:pPr>
            <a:r>
              <a:rPr lang="en-GB">
                <a:solidFill>
                  <a:schemeClr val="dk1"/>
                </a:solidFill>
                <a:latin typeface="Trebuchet MS"/>
                <a:ea typeface="Trebuchet MS"/>
                <a:cs typeface="Trebuchet MS"/>
                <a:sym typeface="Trebuchet MS"/>
              </a:rPr>
              <a:t>Add and subtract integers.</a:t>
            </a:r>
            <a:endParaRPr>
              <a:solidFill>
                <a:schemeClr val="dk1"/>
              </a:solidFill>
              <a:latin typeface="Trebuchet MS"/>
              <a:ea typeface="Trebuchet MS"/>
              <a:cs typeface="Trebuchet MS"/>
              <a:sym typeface="Trebuchet MS"/>
            </a:endParaRPr>
          </a:p>
          <a:p>
            <a:pPr indent="-342900" lvl="0" marL="457200" rtl="0" algn="l">
              <a:lnSpc>
                <a:spcPct val="115000"/>
              </a:lnSpc>
              <a:spcBef>
                <a:spcPts val="0"/>
              </a:spcBef>
              <a:spcAft>
                <a:spcPts val="0"/>
              </a:spcAft>
              <a:buClr>
                <a:schemeClr val="dk1"/>
              </a:buClr>
              <a:buSzPts val="1800"/>
              <a:buFont typeface="Trebuchet MS"/>
              <a:buChar char="●"/>
            </a:pPr>
            <a:r>
              <a:rPr lang="en-GB">
                <a:solidFill>
                  <a:schemeClr val="dk1"/>
                </a:solidFill>
                <a:latin typeface="Trebuchet MS"/>
                <a:ea typeface="Trebuchet MS"/>
                <a:cs typeface="Trebuchet MS"/>
                <a:sym typeface="Trebuchet MS"/>
              </a:rPr>
              <a:t>Multiply a 4 digit number by a 1 digit number.</a:t>
            </a:r>
            <a:endParaRPr>
              <a:solidFill>
                <a:schemeClr val="dk1"/>
              </a:solidFill>
              <a:latin typeface="Trebuchet MS"/>
              <a:ea typeface="Trebuchet MS"/>
              <a:cs typeface="Trebuchet MS"/>
              <a:sym typeface="Trebuchet MS"/>
            </a:endParaRPr>
          </a:p>
          <a:p>
            <a:pPr indent="-342900" lvl="0" marL="457200" rtl="0" algn="l">
              <a:lnSpc>
                <a:spcPct val="115000"/>
              </a:lnSpc>
              <a:spcBef>
                <a:spcPts val="0"/>
              </a:spcBef>
              <a:spcAft>
                <a:spcPts val="0"/>
              </a:spcAft>
              <a:buClr>
                <a:schemeClr val="dk1"/>
              </a:buClr>
              <a:buSzPts val="1800"/>
              <a:buFont typeface="Trebuchet MS"/>
              <a:buChar char="●"/>
            </a:pPr>
            <a:r>
              <a:rPr lang="en-GB">
                <a:solidFill>
                  <a:schemeClr val="dk1"/>
                </a:solidFill>
                <a:latin typeface="Trebuchet MS"/>
                <a:ea typeface="Trebuchet MS"/>
                <a:cs typeface="Trebuchet MS"/>
                <a:sym typeface="Trebuchet MS"/>
              </a:rPr>
              <a:t>Use short division to divide four digit numbers by 1 digit number.</a:t>
            </a:r>
            <a:endParaRPr>
              <a:solidFill>
                <a:schemeClr val="dk1"/>
              </a:solidFill>
              <a:latin typeface="Trebuchet MS"/>
              <a:ea typeface="Trebuchet MS"/>
              <a:cs typeface="Trebuchet MS"/>
              <a:sym typeface="Trebuchet MS"/>
            </a:endParaRPr>
          </a:p>
        </p:txBody>
      </p:sp>
      <p:sp>
        <p:nvSpPr>
          <p:cNvPr id="135" name="Google Shape;135;g3fb60de3bac_0_20"/>
          <p:cNvSpPr/>
          <p:nvPr/>
        </p:nvSpPr>
        <p:spPr>
          <a:xfrm>
            <a:off x="4128175" y="3224200"/>
            <a:ext cx="347400" cy="2097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g3fb60de3bac_0_20"/>
          <p:cNvSpPr txBox="1"/>
          <p:nvPr>
            <p:ph idx="1" type="body"/>
          </p:nvPr>
        </p:nvSpPr>
        <p:spPr>
          <a:xfrm>
            <a:off x="4128175" y="1939950"/>
            <a:ext cx="5015700" cy="399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Column Subtraction (with place value chart support)</a:t>
            </a:r>
            <a:endParaRPr sz="1400">
              <a:solidFill>
                <a:schemeClr val="dk1"/>
              </a:solidFill>
              <a:latin typeface="Trebuchet MS"/>
              <a:ea typeface="Trebuchet MS"/>
              <a:cs typeface="Trebuchet MS"/>
              <a:sym typeface="Trebuchet MS"/>
            </a:endParaRPr>
          </a:p>
        </p:txBody>
      </p:sp>
      <p:pic>
        <p:nvPicPr>
          <p:cNvPr id="137" name="Google Shape;137;g3fb60de3bac_0_20"/>
          <p:cNvPicPr preferRelativeResize="0"/>
          <p:nvPr/>
        </p:nvPicPr>
        <p:blipFill rotWithShape="1">
          <a:blip r:embed="rId3">
            <a:alphaModFix/>
          </a:blip>
          <a:srcRect b="49288" l="36268" r="1415" t="21285"/>
          <a:stretch/>
        </p:blipFill>
        <p:spPr>
          <a:xfrm>
            <a:off x="4128175" y="611150"/>
            <a:ext cx="4222300" cy="1328801"/>
          </a:xfrm>
          <a:prstGeom prst="rect">
            <a:avLst/>
          </a:prstGeom>
          <a:noFill/>
          <a:ln>
            <a:noFill/>
          </a:ln>
        </p:spPr>
      </p:pic>
      <p:sp>
        <p:nvSpPr>
          <p:cNvPr id="138" name="Google Shape;138;g3fb60de3bac_0_20"/>
          <p:cNvSpPr/>
          <p:nvPr/>
        </p:nvSpPr>
        <p:spPr>
          <a:xfrm>
            <a:off x="4160925" y="1776150"/>
            <a:ext cx="2260500" cy="1311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39" name="Google Shape;139;g3fb60de3bac_0_20"/>
          <p:cNvPicPr preferRelativeResize="0"/>
          <p:nvPr/>
        </p:nvPicPr>
        <p:blipFill rotWithShape="1">
          <a:blip r:embed="rId4">
            <a:alphaModFix/>
          </a:blip>
          <a:srcRect b="29385" l="41533" r="6648" t="48648"/>
          <a:stretch/>
        </p:blipFill>
        <p:spPr>
          <a:xfrm>
            <a:off x="4160925" y="2282050"/>
            <a:ext cx="4189548" cy="1183676"/>
          </a:xfrm>
          <a:prstGeom prst="rect">
            <a:avLst/>
          </a:prstGeom>
          <a:noFill/>
          <a:ln>
            <a:noFill/>
          </a:ln>
        </p:spPr>
      </p:pic>
      <p:sp>
        <p:nvSpPr>
          <p:cNvPr id="140" name="Google Shape;140;g3fb60de3bac_0_20"/>
          <p:cNvSpPr txBox="1"/>
          <p:nvPr>
            <p:ph idx="1" type="body"/>
          </p:nvPr>
        </p:nvSpPr>
        <p:spPr>
          <a:xfrm>
            <a:off x="3930775" y="3509438"/>
            <a:ext cx="5015700" cy="3993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SzPts val="852"/>
              <a:buNone/>
            </a:pPr>
            <a:r>
              <a:rPr b="1" lang="en-GB" sz="1400" u="sng">
                <a:solidFill>
                  <a:schemeClr val="dk1"/>
                </a:solidFill>
                <a:latin typeface="Trebuchet MS"/>
                <a:ea typeface="Trebuchet MS"/>
                <a:cs typeface="Trebuchet MS"/>
                <a:sym typeface="Trebuchet MS"/>
              </a:rPr>
              <a:t>Short Division</a:t>
            </a:r>
            <a:endParaRPr sz="1400">
              <a:solidFill>
                <a:schemeClr val="dk1"/>
              </a:solidFill>
              <a:latin typeface="Trebuchet MS"/>
              <a:ea typeface="Trebuchet MS"/>
              <a:cs typeface="Trebuchet MS"/>
              <a:sym typeface="Trebuchet MS"/>
            </a:endParaRPr>
          </a:p>
        </p:txBody>
      </p:sp>
      <p:pic>
        <p:nvPicPr>
          <p:cNvPr id="141" name="Google Shape;141;g3fb60de3bac_0_20"/>
          <p:cNvPicPr preferRelativeResize="0"/>
          <p:nvPr/>
        </p:nvPicPr>
        <p:blipFill rotWithShape="1">
          <a:blip r:embed="rId5">
            <a:alphaModFix/>
          </a:blip>
          <a:srcRect b="37440" l="45380" r="3630" t="34821"/>
          <a:stretch/>
        </p:blipFill>
        <p:spPr>
          <a:xfrm>
            <a:off x="4985863" y="3984263"/>
            <a:ext cx="2905524" cy="105342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g3fa0ac3d743_0_157"/>
          <p:cNvSpPr txBox="1"/>
          <p:nvPr>
            <p:ph idx="1" type="body"/>
          </p:nvPr>
        </p:nvSpPr>
        <p:spPr>
          <a:xfrm>
            <a:off x="311700" y="1152475"/>
            <a:ext cx="4072800" cy="19740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800"/>
              <a:buFont typeface="Arial"/>
              <a:buNone/>
            </a:pPr>
            <a:r>
              <a:rPr b="1" lang="en-GB" sz="1200" u="sng">
                <a:solidFill>
                  <a:schemeClr val="dk1"/>
                </a:solidFill>
                <a:latin typeface="Trebuchet MS"/>
                <a:ea typeface="Trebuchet MS"/>
                <a:cs typeface="Trebuchet MS"/>
                <a:sym typeface="Trebuchet MS"/>
              </a:rPr>
              <a:t>History: The Romans (Autumn 1)</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In History this term, we are exploring how Ancient Rome grew into a vast and powerful empire. The children will investigate key trends that shaped Roman life, including the shift in political power, the evolution of religion, and the impact of rapid empire expansion. Through these big-picture themes, pupils will discover how the Roman legacy still influences our world today.</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800"/>
              <a:buFont typeface="Arial"/>
              <a:buNone/>
            </a:pPr>
            <a:r>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You can help by: </a:t>
            </a:r>
            <a:r>
              <a:rPr lang="en-GB" sz="1000">
                <a:solidFill>
                  <a:schemeClr val="dk1"/>
                </a:solidFill>
                <a:latin typeface="Trebuchet MS"/>
                <a:ea typeface="Trebuchet MS"/>
                <a:cs typeface="Trebuchet MS"/>
                <a:sym typeface="Trebuchet MS"/>
              </a:rPr>
              <a:t>researching the Romans and talking through the myths and legends.</a:t>
            </a:r>
            <a:endParaRPr sz="1000">
              <a:solidFill>
                <a:schemeClr val="dk1"/>
              </a:solidFill>
              <a:latin typeface="Trebuchet MS"/>
              <a:ea typeface="Trebuchet MS"/>
              <a:cs typeface="Trebuchet MS"/>
              <a:sym typeface="Trebuchet MS"/>
            </a:endParaRPr>
          </a:p>
        </p:txBody>
      </p:sp>
      <p:sp>
        <p:nvSpPr>
          <p:cNvPr id="147" name="Google Shape;147;g3fa0ac3d743_0_157"/>
          <p:cNvSpPr txBox="1"/>
          <p:nvPr>
            <p:ph idx="1" type="body"/>
          </p:nvPr>
        </p:nvSpPr>
        <p:spPr>
          <a:xfrm>
            <a:off x="4572000" y="1152475"/>
            <a:ext cx="4072800" cy="2810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Science: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Autumn 1: Separating mixtures</a:t>
            </a:r>
            <a:endParaRPr b="1" sz="10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We will be starting the year by learning the difference between mixtures and pure substances, reversible and irreversible changes and the techniques that can be used to separate mixtures.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You can help by:</a:t>
            </a:r>
            <a:r>
              <a:rPr lang="en-GB" sz="1000">
                <a:solidFill>
                  <a:schemeClr val="dk1"/>
                </a:solidFill>
                <a:latin typeface="Trebuchet MS"/>
                <a:ea typeface="Trebuchet MS"/>
                <a:cs typeface="Trebuchet MS"/>
                <a:sym typeface="Trebuchet MS"/>
              </a:rPr>
              <a:t> talking about the different types of mixtures we use in everyday life- sugar in tea!</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000" u="sng">
              <a:solidFill>
                <a:schemeClr val="dk1"/>
              </a:solidFill>
              <a:highlight>
                <a:srgbClr val="FFFF00"/>
              </a:highlight>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Autumn 2: Forces</a:t>
            </a:r>
            <a:endParaRPr b="1" sz="10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We will be exploring the invisible pushes and pulls that control how things move, fall, float, and stop in the world around us. Through hands-on experiments, your child will be discovering gravity, friction and resistance</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You can help by: </a:t>
            </a:r>
            <a:r>
              <a:rPr lang="en-GB" sz="1000">
                <a:solidFill>
                  <a:schemeClr val="dk1"/>
                </a:solidFill>
                <a:latin typeface="Trebuchet MS"/>
                <a:ea typeface="Trebuchet MS"/>
                <a:cs typeface="Trebuchet MS"/>
                <a:sym typeface="Trebuchet MS"/>
              </a:rPr>
              <a:t>asking them to spot forces in action, whether it's the grip on their shoes, riding a bike, or using a pair of scissors!</a:t>
            </a:r>
            <a:endParaRPr sz="100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1200"/>
              </a:spcAft>
              <a:buSzPts val="1800"/>
              <a:buNone/>
            </a:pPr>
            <a:r>
              <a:t/>
            </a:r>
            <a:endParaRPr sz="1000">
              <a:solidFill>
                <a:schemeClr val="dk1"/>
              </a:solidFill>
              <a:latin typeface="Trebuchet MS"/>
              <a:ea typeface="Trebuchet MS"/>
              <a:cs typeface="Trebuchet MS"/>
              <a:sym typeface="Trebuchet MS"/>
            </a:endParaRPr>
          </a:p>
        </p:txBody>
      </p:sp>
      <p:sp>
        <p:nvSpPr>
          <p:cNvPr id="148" name="Google Shape;148;g3fa0ac3d743_0_157"/>
          <p:cNvSpPr txBox="1"/>
          <p:nvPr>
            <p:ph idx="1" type="body"/>
          </p:nvPr>
        </p:nvSpPr>
        <p:spPr>
          <a:xfrm>
            <a:off x="303301" y="3228357"/>
            <a:ext cx="4072800" cy="18153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Geography: Climate Across the World (Autumn 2)</a:t>
            </a:r>
            <a:endParaRPr b="1" sz="1200" u="sng">
              <a:solidFill>
                <a:schemeClr val="dk1"/>
              </a:solidFill>
              <a:highlight>
                <a:srgbClr val="FFFF00"/>
              </a:highlight>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000">
              <a:solidFill>
                <a:schemeClr val="dk1"/>
              </a:solidFill>
              <a:highlight>
                <a:srgbClr val="FFFF00"/>
              </a:highlight>
              <a:latin typeface="Trebuchet MS"/>
              <a:ea typeface="Trebuchet MS"/>
              <a:cs typeface="Trebuchet MS"/>
              <a:sym typeface="Trebuchet MS"/>
            </a:endParaRPr>
          </a:p>
          <a:p>
            <a:pPr indent="0" lvl="0" marL="0" rtl="0" algn="l">
              <a:lnSpc>
                <a:spcPct val="115000"/>
              </a:lnSpc>
              <a:spcBef>
                <a:spcPts val="0"/>
              </a:spcBef>
              <a:spcAft>
                <a:spcPts val="0"/>
              </a:spcAft>
              <a:buClr>
                <a:srgbClr val="000000"/>
              </a:buClr>
              <a:buSzPts val="1800"/>
              <a:buFont typeface="Arial"/>
              <a:buNone/>
            </a:pPr>
            <a:r>
              <a:rPr lang="en-GB" sz="1000">
                <a:solidFill>
                  <a:schemeClr val="dk1"/>
                </a:solidFill>
                <a:latin typeface="Trebuchet MS"/>
                <a:ea typeface="Trebuchet MS"/>
                <a:cs typeface="Trebuchet MS"/>
                <a:sym typeface="Trebuchet MS"/>
              </a:rPr>
              <a:t>This term, children will explore the different climate zones around the world, learning how weather patterns vary across continents and how climate affects the way people live. We will look at key features of tropical, temperate, arid, and polar climates, using maps and case studies to deepen understanding.</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rgbClr val="000000"/>
              </a:buClr>
              <a:buSzPts val="1800"/>
              <a:buFont typeface="Arial"/>
              <a:buNone/>
            </a:pPr>
            <a:r>
              <a:rPr b="1" lang="en-GB" sz="1000" u="sng">
                <a:solidFill>
                  <a:schemeClr val="dk1"/>
                </a:solidFill>
                <a:latin typeface="Trebuchet MS"/>
                <a:ea typeface="Trebuchet MS"/>
                <a:cs typeface="Trebuchet MS"/>
                <a:sym typeface="Trebuchet MS"/>
              </a:rPr>
              <a:t>You can help by: </a:t>
            </a:r>
            <a:r>
              <a:rPr lang="en-GB" sz="1000">
                <a:solidFill>
                  <a:schemeClr val="dk1"/>
                </a:solidFill>
                <a:latin typeface="Trebuchet MS"/>
                <a:ea typeface="Trebuchet MS"/>
                <a:cs typeface="Trebuchet MS"/>
                <a:sym typeface="Trebuchet MS"/>
              </a:rPr>
              <a:t>exploring maps of the world.</a:t>
            </a:r>
            <a:endParaRPr sz="10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49" name="Google Shape;149;g3fa0ac3d743_0_157"/>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50" name="Google Shape;150;g3fa0ac3d743_0_157"/>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5: Autumn 2026</a:t>
            </a:r>
            <a:endParaRPr sz="2400"/>
          </a:p>
        </p:txBody>
      </p:sp>
      <p:pic>
        <p:nvPicPr>
          <p:cNvPr id="151" name="Google Shape;151;g3fa0ac3d743_0_157"/>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
        <p:nvSpPr>
          <p:cNvPr id="152" name="Google Shape;152;g3fa0ac3d743_0_157"/>
          <p:cNvSpPr txBox="1"/>
          <p:nvPr>
            <p:ph idx="1" type="body"/>
          </p:nvPr>
        </p:nvSpPr>
        <p:spPr>
          <a:xfrm>
            <a:off x="4572000" y="4077250"/>
            <a:ext cx="4072800" cy="9789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RE: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u="sng">
                <a:solidFill>
                  <a:schemeClr val="dk1"/>
                </a:solidFill>
                <a:latin typeface="Trebuchet MS"/>
                <a:ea typeface="Trebuchet MS"/>
                <a:cs typeface="Trebuchet MS"/>
                <a:sym typeface="Trebuchet MS"/>
              </a:rPr>
              <a:t>Autumn 1: </a:t>
            </a:r>
            <a:r>
              <a:rPr lang="en-GB" sz="1000">
                <a:solidFill>
                  <a:schemeClr val="dk1"/>
                </a:solidFill>
                <a:latin typeface="Trebuchet MS"/>
                <a:ea typeface="Trebuchet MS"/>
                <a:cs typeface="Trebuchet MS"/>
                <a:sym typeface="Trebuchet MS"/>
              </a:rPr>
              <a:t>How are Hindu beliefs expressed in artefacts and worship?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u="sng">
                <a:solidFill>
                  <a:schemeClr val="dk1"/>
                </a:solidFill>
                <a:latin typeface="Trebuchet MS"/>
                <a:ea typeface="Trebuchet MS"/>
                <a:cs typeface="Trebuchet MS"/>
                <a:sym typeface="Trebuchet MS"/>
              </a:rPr>
              <a:t>Autumn 2:</a:t>
            </a:r>
            <a:r>
              <a:rPr lang="en-GB" sz="1000">
                <a:solidFill>
                  <a:schemeClr val="dk1"/>
                </a:solidFill>
                <a:latin typeface="Trebuchet MS"/>
                <a:ea typeface="Trebuchet MS"/>
                <a:cs typeface="Trebuchet MS"/>
                <a:sym typeface="Trebuchet MS"/>
              </a:rPr>
              <a:t> How does sacred text help Hindus understand Dharma?</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g3fa0ac3d743_0_167"/>
          <p:cNvSpPr txBox="1"/>
          <p:nvPr>
            <p:ph idx="1" type="body"/>
          </p:nvPr>
        </p:nvSpPr>
        <p:spPr>
          <a:xfrm>
            <a:off x="6303250" y="1165675"/>
            <a:ext cx="2661600" cy="10614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PSHE:</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Autumn 1: Happiness, Positivity and Feeling Special</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Autumn 2: Emotions, Feelings and Friends</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1200"/>
              </a:spcAft>
              <a:buSzPts val="1800"/>
              <a:buNone/>
            </a:pPr>
            <a:r>
              <a:t/>
            </a:r>
            <a:endParaRPr sz="1200">
              <a:solidFill>
                <a:schemeClr val="dk1"/>
              </a:solidFill>
              <a:latin typeface="Trebuchet MS"/>
              <a:ea typeface="Trebuchet MS"/>
              <a:cs typeface="Trebuchet MS"/>
              <a:sym typeface="Trebuchet MS"/>
            </a:endParaRPr>
          </a:p>
        </p:txBody>
      </p:sp>
      <p:sp>
        <p:nvSpPr>
          <p:cNvPr id="158" name="Google Shape;158;g3fa0ac3d743_0_167"/>
          <p:cNvSpPr txBox="1"/>
          <p:nvPr>
            <p:ph idx="1" type="body"/>
          </p:nvPr>
        </p:nvSpPr>
        <p:spPr>
          <a:xfrm>
            <a:off x="159300" y="3023075"/>
            <a:ext cx="2265900" cy="1847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Computing: TinkerCAD</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We will be using TinkerCAD to plan a project. Using technology makes it easier to plan a project because it is easy to edit and undo using the software tools.</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59" name="Google Shape;159;g3fa0ac3d743_0_167"/>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60" name="Google Shape;160;g3fa0ac3d743_0_167"/>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Year 5: Autumn 2026</a:t>
            </a:r>
            <a:endParaRPr sz="2400"/>
          </a:p>
        </p:txBody>
      </p:sp>
      <p:pic>
        <p:nvPicPr>
          <p:cNvPr id="161" name="Google Shape;161;g3fa0ac3d743_0_167"/>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
        <p:nvSpPr>
          <p:cNvPr id="162" name="Google Shape;162;g3fa0ac3d743_0_167"/>
          <p:cNvSpPr txBox="1"/>
          <p:nvPr>
            <p:ph idx="1" type="body"/>
          </p:nvPr>
        </p:nvSpPr>
        <p:spPr>
          <a:xfrm>
            <a:off x="2493575" y="1165675"/>
            <a:ext cx="3741300" cy="20886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DT: Textiles (Autumn 2)</a:t>
            </a:r>
            <a:endParaRPr sz="9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000">
                <a:solidFill>
                  <a:schemeClr val="dk1"/>
                </a:solidFill>
                <a:latin typeface="Trebuchet MS"/>
                <a:ea typeface="Trebuchet MS"/>
                <a:cs typeface="Trebuchet MS"/>
                <a:sym typeface="Trebuchet MS"/>
              </a:rPr>
              <a:t>Children will investigate, analyse and evaluate a range of existing products which have been produced by combining fabric shapes. They then design, make and evaluate a product, developing skills of threading needles and joining textiles using a range of stitches. Children investigate how to sew and shape curved edges by snipping seams, tack or attach wading and how to start and finish off a row of stitches. Children learn how to use and how to pin a pattern on to a fabric ensuring limited wastage and how to leave a seam allowance. </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900">
              <a:solidFill>
                <a:schemeClr val="dk1"/>
              </a:solidFill>
              <a:latin typeface="Trebuchet MS"/>
              <a:ea typeface="Trebuchet MS"/>
              <a:cs typeface="Trebuchet MS"/>
              <a:sym typeface="Trebuchet MS"/>
            </a:endParaRPr>
          </a:p>
          <a:p>
            <a:pPr indent="0" lvl="0" marL="0" rtl="0" algn="l">
              <a:lnSpc>
                <a:spcPct val="115000"/>
              </a:lnSpc>
              <a:spcBef>
                <a:spcPts val="1200"/>
              </a:spcBef>
              <a:spcAft>
                <a:spcPts val="0"/>
              </a:spcAft>
              <a:buSzPts val="1800"/>
              <a:buNone/>
            </a:pPr>
            <a:r>
              <a:t/>
            </a:r>
            <a:endParaRPr sz="12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63" name="Google Shape;163;g3fa0ac3d743_0_167"/>
          <p:cNvSpPr txBox="1"/>
          <p:nvPr>
            <p:ph idx="1" type="body"/>
          </p:nvPr>
        </p:nvSpPr>
        <p:spPr>
          <a:xfrm>
            <a:off x="6318900" y="3849225"/>
            <a:ext cx="2661600" cy="10215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French: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Autumn 1: </a:t>
            </a:r>
            <a:r>
              <a:rPr lang="en-GB" sz="1000">
                <a:solidFill>
                  <a:schemeClr val="dk1"/>
                </a:solidFill>
                <a:latin typeface="Trebuchet MS"/>
                <a:ea typeface="Trebuchet MS"/>
                <a:cs typeface="Trebuchet MS"/>
                <a:sym typeface="Trebuchet MS"/>
              </a:rPr>
              <a:t>Clothes</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000" u="sng">
                <a:solidFill>
                  <a:schemeClr val="dk1"/>
                </a:solidFill>
                <a:latin typeface="Trebuchet MS"/>
                <a:ea typeface="Trebuchet MS"/>
                <a:cs typeface="Trebuchet MS"/>
                <a:sym typeface="Trebuchet MS"/>
              </a:rPr>
              <a:t>Autumn 2: </a:t>
            </a:r>
            <a:r>
              <a:rPr lang="en-GB" sz="1000">
                <a:solidFill>
                  <a:schemeClr val="dk1"/>
                </a:solidFill>
                <a:latin typeface="Trebuchet MS"/>
                <a:ea typeface="Trebuchet MS"/>
                <a:cs typeface="Trebuchet MS"/>
                <a:sym typeface="Trebuchet MS"/>
              </a:rPr>
              <a:t>At the Tea Room</a:t>
            </a:r>
            <a:endParaRPr sz="1000">
              <a:solidFill>
                <a:schemeClr val="dk1"/>
              </a:solidFill>
              <a:latin typeface="Trebuchet MS"/>
              <a:ea typeface="Trebuchet MS"/>
              <a:cs typeface="Trebuchet MS"/>
              <a:sym typeface="Trebuchet MS"/>
            </a:endParaRPr>
          </a:p>
          <a:p>
            <a:pPr indent="0" lvl="0" marL="457200" rtl="0" algn="ctr">
              <a:lnSpc>
                <a:spcPct val="115000"/>
              </a:lnSpc>
              <a:spcBef>
                <a:spcPts val="1200"/>
              </a:spcBef>
              <a:spcAft>
                <a:spcPts val="0"/>
              </a:spcAft>
              <a:buSzPts val="1800"/>
              <a:buNone/>
            </a:pPr>
            <a:r>
              <a:t/>
            </a:r>
            <a:endParaRPr sz="1200">
              <a:latin typeface="Trebuchet MS"/>
              <a:ea typeface="Trebuchet MS"/>
              <a:cs typeface="Trebuchet MS"/>
              <a:sym typeface="Trebuchet MS"/>
            </a:endParaRPr>
          </a:p>
          <a:p>
            <a:pPr indent="0" lvl="0" marL="457200" rtl="0" algn="l">
              <a:lnSpc>
                <a:spcPct val="115000"/>
              </a:lnSpc>
              <a:spcBef>
                <a:spcPts val="1200"/>
              </a:spcBef>
              <a:spcAft>
                <a:spcPts val="1200"/>
              </a:spcAft>
              <a:buSzPts val="1800"/>
              <a:buNone/>
            </a:pPr>
            <a:r>
              <a:t/>
            </a:r>
            <a:endParaRPr sz="1200">
              <a:latin typeface="Trebuchet MS"/>
              <a:ea typeface="Trebuchet MS"/>
              <a:cs typeface="Trebuchet MS"/>
              <a:sym typeface="Trebuchet MS"/>
            </a:endParaRPr>
          </a:p>
        </p:txBody>
      </p:sp>
      <p:sp>
        <p:nvSpPr>
          <p:cNvPr id="164" name="Google Shape;164;g3fa0ac3d743_0_167"/>
          <p:cNvSpPr txBox="1"/>
          <p:nvPr>
            <p:ph idx="1" type="body"/>
          </p:nvPr>
        </p:nvSpPr>
        <p:spPr>
          <a:xfrm>
            <a:off x="159300" y="1178875"/>
            <a:ext cx="2265900" cy="17214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rPr b="1" lang="en-GB" sz="1500" u="sng">
                <a:solidFill>
                  <a:schemeClr val="dk1"/>
                </a:solidFill>
                <a:latin typeface="Trebuchet MS"/>
                <a:ea typeface="Trebuchet MS"/>
                <a:cs typeface="Trebuchet MS"/>
                <a:sym typeface="Trebuchet MS"/>
              </a:rPr>
              <a:t>PE</a:t>
            </a:r>
            <a:endParaRPr b="1" sz="15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Indoor: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Autumn 1: Dance</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Autumn 2: Fitness</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Outdoor:</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Autumn 1: Tag Rugby</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Autumn 2: Netball</a:t>
            </a:r>
            <a:endParaRPr sz="1000">
              <a:solidFill>
                <a:schemeClr val="dk1"/>
              </a:solidFill>
              <a:latin typeface="Trebuchet MS"/>
              <a:ea typeface="Trebuchet MS"/>
              <a:cs typeface="Trebuchet MS"/>
              <a:sym typeface="Trebuchet MS"/>
            </a:endParaRPr>
          </a:p>
        </p:txBody>
      </p:sp>
      <p:sp>
        <p:nvSpPr>
          <p:cNvPr id="165" name="Google Shape;165;g3fa0ac3d743_0_167"/>
          <p:cNvSpPr txBox="1"/>
          <p:nvPr>
            <p:ph idx="1" type="body"/>
          </p:nvPr>
        </p:nvSpPr>
        <p:spPr>
          <a:xfrm>
            <a:off x="2493575" y="3338400"/>
            <a:ext cx="3741300" cy="15324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Art: Illustrations (Autumn 1)</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In art this term, we are stepping into the shoes of visual storytellers to explore illustrative art and storyboarding. The children will examine how artists use dynamic images, framing, and sequence to bring narratives to life without using words alone. Drawing inspiration from our history topic, each pupil will plot and design their own original story set in Ancient Rome.</a:t>
            </a:r>
            <a:endParaRPr sz="1000">
              <a:solidFill>
                <a:schemeClr val="dk1"/>
              </a:solidFill>
              <a:latin typeface="Trebuchet MS"/>
              <a:ea typeface="Trebuchet MS"/>
              <a:cs typeface="Trebuchet MS"/>
              <a:sym typeface="Trebuchet MS"/>
            </a:endParaRPr>
          </a:p>
        </p:txBody>
      </p:sp>
      <p:sp>
        <p:nvSpPr>
          <p:cNvPr id="166" name="Google Shape;166;g3fa0ac3d743_0_167"/>
          <p:cNvSpPr txBox="1"/>
          <p:nvPr>
            <p:ph idx="1" type="body"/>
          </p:nvPr>
        </p:nvSpPr>
        <p:spPr>
          <a:xfrm>
            <a:off x="6303250" y="2317100"/>
            <a:ext cx="2661600" cy="14325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Music: Peter and the Wolf</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000">
                <a:solidFill>
                  <a:schemeClr val="dk1"/>
                </a:solidFill>
                <a:latin typeface="Trebuchet MS"/>
                <a:ea typeface="Trebuchet MS"/>
                <a:cs typeface="Trebuchet MS"/>
                <a:sym typeface="Trebuchet MS"/>
              </a:rPr>
              <a:t>This term, children will learn to compose music using Chrome Music Lab. They will learn about major and minor tonality and be able to recognise these within their compositions. </a:t>
            </a:r>
            <a:endParaRPr sz="1200">
              <a:latin typeface="Trebuchet MS"/>
              <a:ea typeface="Trebuchet MS"/>
              <a:cs typeface="Trebuchet MS"/>
              <a:sym typeface="Trebuchet M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g3fa0ac3d743_0_180"/>
          <p:cNvSpPr txBox="1"/>
          <p:nvPr>
            <p:ph idx="1" type="body"/>
          </p:nvPr>
        </p:nvSpPr>
        <p:spPr>
          <a:xfrm>
            <a:off x="311700" y="1152475"/>
            <a:ext cx="8333100" cy="3725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Reading</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In Year 5 and 6, children should be reading at least 4 times per week for 15-20 minutes.  Children should record their reading journey in their reading record. Please encourage your child to read as frequently as possible at home.</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Spellings</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Spellings will be sent home every Friday and tested the following week. Children should practise their spellings using Spelling Shed. It is recommended that they play at least three games on Spelling Shed per week.</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b="1" lang="en-GB" sz="1100" u="sng">
                <a:solidFill>
                  <a:schemeClr val="dk1"/>
                </a:solidFill>
                <a:latin typeface="Trebuchet MS"/>
                <a:ea typeface="Trebuchet MS"/>
                <a:cs typeface="Trebuchet MS"/>
                <a:sym typeface="Trebuchet MS"/>
              </a:rPr>
              <a:t>Maths</a:t>
            </a:r>
            <a:endParaRPr b="1" sz="11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rPr lang="en-GB" sz="1100">
                <a:solidFill>
                  <a:schemeClr val="dk1"/>
                </a:solidFill>
                <a:latin typeface="Trebuchet MS"/>
                <a:ea typeface="Trebuchet MS"/>
                <a:cs typeface="Trebuchet MS"/>
                <a:sym typeface="Trebuchet MS"/>
              </a:rPr>
              <a:t>Children should use Times Tables Rock Stars to ensure they have a rapid recall of all multiplication and division facts up to 12x12.  We recommend children practise at home at least four times a week for 15-20 mins. Weekly homework will be set each week which children can use to consolidate the learning.</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sz="1100">
              <a:solidFill>
                <a:schemeClr val="dk1"/>
              </a:solidFill>
              <a:latin typeface="Trebuchet MS"/>
              <a:ea typeface="Trebuchet MS"/>
              <a:cs typeface="Trebuchet MS"/>
              <a:sym typeface="Trebuchet MS"/>
            </a:endParaRPr>
          </a:p>
        </p:txBody>
      </p:sp>
      <p:sp>
        <p:nvSpPr>
          <p:cNvPr id="172" name="Google Shape;172;g3fa0ac3d743_0_180"/>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73" name="Google Shape;173;g3fa0ac3d743_0_180"/>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Home Learning</a:t>
            </a:r>
            <a:endParaRPr sz="2400"/>
          </a:p>
        </p:txBody>
      </p:sp>
      <p:pic>
        <p:nvPicPr>
          <p:cNvPr id="174" name="Google Shape;174;g3fa0ac3d743_0_180"/>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g3fa0ac3d743_0_187"/>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80" name="Google Shape;180;g3fa0ac3d743_0_187"/>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Behaviour </a:t>
            </a:r>
            <a:endParaRPr sz="2400"/>
          </a:p>
        </p:txBody>
      </p:sp>
      <p:pic>
        <p:nvPicPr>
          <p:cNvPr id="181" name="Google Shape;181;g3fa0ac3d743_0_187"/>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
        <p:nvSpPr>
          <p:cNvPr id="182" name="Google Shape;182;g3fa0ac3d743_0_187"/>
          <p:cNvSpPr txBox="1"/>
          <p:nvPr>
            <p:ph idx="1" type="body"/>
          </p:nvPr>
        </p:nvSpPr>
        <p:spPr>
          <a:xfrm>
            <a:off x="311700" y="1152475"/>
            <a:ext cx="8380500" cy="3881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292100" lvl="0" marL="457200" rtl="0" algn="l">
              <a:lnSpc>
                <a:spcPct val="115000"/>
              </a:lnSpc>
              <a:spcBef>
                <a:spcPts val="0"/>
              </a:spcBef>
              <a:spcAft>
                <a:spcPts val="0"/>
              </a:spcAft>
              <a:buClr>
                <a:schemeClr val="dk1"/>
              </a:buClr>
              <a:buSzPts val="1000"/>
              <a:buFont typeface="Trebuchet MS"/>
              <a:buChar char="●"/>
            </a:pPr>
            <a:r>
              <a:rPr lang="en-GB" sz="1000">
                <a:solidFill>
                  <a:schemeClr val="dk1"/>
                </a:solidFill>
                <a:latin typeface="Trebuchet MS"/>
                <a:ea typeface="Trebuchet MS"/>
                <a:cs typeface="Trebuchet MS"/>
                <a:sym typeface="Trebuchet MS"/>
              </a:rPr>
              <a:t>We continue to work across the curriculum to develop cooperative learning and social skills. Pupils are encouraged to discuss matters relevant to them, their behaviour and their relationships with others. The school takes a trauma-informed approach to managing behaviour.</a:t>
            </a:r>
            <a:endParaRPr sz="10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a:p>
            <a:pPr indent="-292100" lvl="0" marL="457200" rtl="0" algn="l">
              <a:lnSpc>
                <a:spcPct val="115000"/>
              </a:lnSpc>
              <a:spcBef>
                <a:spcPts val="0"/>
              </a:spcBef>
              <a:spcAft>
                <a:spcPts val="0"/>
              </a:spcAft>
              <a:buClr>
                <a:schemeClr val="dk1"/>
              </a:buClr>
              <a:buSzPts val="1000"/>
              <a:buFont typeface="Trebuchet MS"/>
              <a:buChar char="●"/>
            </a:pPr>
            <a:r>
              <a:rPr lang="en-GB" sz="1000">
                <a:solidFill>
                  <a:schemeClr val="dk1"/>
                </a:solidFill>
                <a:latin typeface="Trebuchet MS"/>
                <a:ea typeface="Trebuchet MS"/>
                <a:cs typeface="Trebuchet MS"/>
                <a:sym typeface="Trebuchet MS"/>
              </a:rPr>
              <a:t>The school operates a Positive Behaviour Policy. Rewards take the form of verbal praise, House points, certificates and ‘marbles-in-the-jar’ for effort and attainment across the whole range of school activity, linked to Oldway’s values. Certificates are presented to the children in Celebration Assembly on Friday mornings and when the marble jar is full, the class is entitled to a class treat - enjoyed by all. Additional certificates are awarded for good behaviour and cooperative play at lunch times. Children who continuously make the right choices will be nominated for a ‘Hot Chocolate with the Head,’ and others may receive a ‘Golden Phonecall.’</a:t>
            </a:r>
            <a:endParaRPr sz="10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a:p>
            <a:pPr indent="-292100" lvl="0" marL="457200" rtl="0" algn="l">
              <a:lnSpc>
                <a:spcPct val="115000"/>
              </a:lnSpc>
              <a:spcBef>
                <a:spcPts val="0"/>
              </a:spcBef>
              <a:spcAft>
                <a:spcPts val="0"/>
              </a:spcAft>
              <a:buClr>
                <a:schemeClr val="dk1"/>
              </a:buClr>
              <a:buSzPts val="1000"/>
              <a:buFont typeface="Trebuchet MS"/>
              <a:buChar char="●"/>
            </a:pPr>
            <a:r>
              <a:rPr lang="en-GB" sz="1000">
                <a:solidFill>
                  <a:schemeClr val="dk1"/>
                </a:solidFill>
                <a:latin typeface="Trebuchet MS"/>
                <a:ea typeface="Trebuchet MS"/>
                <a:cs typeface="Trebuchet MS"/>
                <a:sym typeface="Trebuchet MS"/>
              </a:rPr>
              <a:t>Consequences vary according to the seriousness of the incident and/or behaviour. On occasion, children are required to finish class activities at playtime or at home if lesson time has been missed by poor behaviour in class. Missed break time or lunchtime operates as a sanction when things go ‘more wrong’. During this time, children will be able to reflect on how to improve their behaviour and decide ‘how to make things right’. When poor or inappropriate behaviour is persistent, parents are contacted and are asked to discuss concerns with either Mrs Fox (Assistant Head), Miss Eva Rowe (Family Support Worker), Mrs Laura Bateman (SENCO), Mr Chris Hallett (Deputy Headteacher) or Mrs Emma Bamber (Headteacher).</a:t>
            </a:r>
            <a:endParaRPr sz="1000">
              <a:solidFill>
                <a:schemeClr val="dk1"/>
              </a:solidFill>
              <a:latin typeface="Trebuchet MS"/>
              <a:ea typeface="Trebuchet MS"/>
              <a:cs typeface="Trebuchet MS"/>
              <a:sym typeface="Trebuchet MS"/>
            </a:endParaRPr>
          </a:p>
          <a:p>
            <a:pPr indent="0" lvl="0" marL="457200" rtl="0" algn="l">
              <a:lnSpc>
                <a:spcPct val="115000"/>
              </a:lnSpc>
              <a:spcBef>
                <a:spcPts val="0"/>
              </a:spcBef>
              <a:spcAft>
                <a:spcPts val="0"/>
              </a:spcAft>
              <a:buSzPts val="1800"/>
              <a:buNone/>
            </a:pPr>
            <a:r>
              <a:t/>
            </a:r>
            <a:endParaRPr sz="1000">
              <a:solidFill>
                <a:schemeClr val="dk1"/>
              </a:solidFill>
              <a:latin typeface="Trebuchet MS"/>
              <a:ea typeface="Trebuchet MS"/>
              <a:cs typeface="Trebuchet MS"/>
              <a:sym typeface="Trebuchet MS"/>
            </a:endParaRPr>
          </a:p>
          <a:p>
            <a:pPr indent="-292100" lvl="0" marL="457200" rtl="0" algn="l">
              <a:lnSpc>
                <a:spcPct val="115000"/>
              </a:lnSpc>
              <a:spcBef>
                <a:spcPts val="0"/>
              </a:spcBef>
              <a:spcAft>
                <a:spcPts val="0"/>
              </a:spcAft>
              <a:buClr>
                <a:schemeClr val="dk1"/>
              </a:buClr>
              <a:buSzPts val="1000"/>
              <a:buFont typeface="Trebuchet MS"/>
              <a:buChar char="●"/>
            </a:pPr>
            <a:r>
              <a:rPr lang="en-GB" sz="1000">
                <a:solidFill>
                  <a:schemeClr val="dk1"/>
                </a:solidFill>
                <a:latin typeface="Trebuchet MS"/>
                <a:ea typeface="Trebuchet MS"/>
                <a:cs typeface="Trebuchet MS"/>
                <a:sym typeface="Trebuchet MS"/>
              </a:rPr>
              <a:t>When there are questions or concerns, your first point of contact should be the class teacher who knows your child best. In addition, Mrs Fox (Assistant Head) is also available to give help and assistance.</a:t>
            </a:r>
            <a:endParaRPr sz="10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0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100" u="sng">
              <a:solidFill>
                <a:schemeClr val="dk1"/>
              </a:solidFill>
              <a:latin typeface="Trebuchet MS"/>
              <a:ea typeface="Trebuchet MS"/>
              <a:cs typeface="Trebuchet MS"/>
              <a:sym typeface="Trebuchet M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g3fa0ac3d743_0_194"/>
          <p:cNvSpPr txBox="1"/>
          <p:nvPr>
            <p:ph idx="1" type="body"/>
          </p:nvPr>
        </p:nvSpPr>
        <p:spPr>
          <a:xfrm>
            <a:off x="311700" y="1152475"/>
            <a:ext cx="4047300" cy="3725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Y5/6 Teachers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H Fox (St Mary’s Bay and AHT)</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S Scott (Berry Head)</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Peters / Mr N Harman (Fishcombe Cove)</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 Dale (Elberry Cove)</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Atkins (Churston Cove)</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Derby (Shoalstone Beach)</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Miss Bolton (Maidencombe Beach)</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rgbClr val="000000"/>
              </a:buClr>
              <a:buSzPts val="1800"/>
              <a:buFont typeface="Arial"/>
              <a:buNone/>
            </a:pPr>
            <a:r>
              <a:t/>
            </a:r>
            <a:endParaRPr b="1" sz="1200" u="sng">
              <a:solidFill>
                <a:schemeClr val="dk1"/>
              </a:solidFill>
              <a:latin typeface="Trebuchet MS"/>
              <a:ea typeface="Trebuchet MS"/>
              <a:cs typeface="Trebuchet MS"/>
              <a:sym typeface="Trebuchet MS"/>
            </a:endParaRPr>
          </a:p>
        </p:txBody>
      </p:sp>
      <p:sp>
        <p:nvSpPr>
          <p:cNvPr id="188" name="Google Shape;188;g3fa0ac3d743_0_194"/>
          <p:cNvSpPr txBox="1"/>
          <p:nvPr>
            <p:ph type="title"/>
          </p:nvPr>
        </p:nvSpPr>
        <p:spPr>
          <a:xfrm>
            <a:off x="4649700" y="276275"/>
            <a:ext cx="3917400" cy="7416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a:t>Year 5: Autumn 1</a:t>
            </a:r>
            <a:endParaRPr/>
          </a:p>
        </p:txBody>
      </p:sp>
      <p:sp>
        <p:nvSpPr>
          <p:cNvPr id="189" name="Google Shape;189;g3fa0ac3d743_0_194"/>
          <p:cNvSpPr txBox="1"/>
          <p:nvPr>
            <p:ph type="title"/>
          </p:nvPr>
        </p:nvSpPr>
        <p:spPr>
          <a:xfrm>
            <a:off x="311700" y="199375"/>
            <a:ext cx="8333100" cy="8184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91425" lIns="91425" spcFirstLastPara="1" rIns="91425" wrap="square" tIns="91425">
            <a:normAutofit/>
          </a:bodyPr>
          <a:lstStyle/>
          <a:p>
            <a:pPr indent="0" lvl="0" marL="0" rtl="0" algn="ctr">
              <a:lnSpc>
                <a:spcPct val="100000"/>
              </a:lnSpc>
              <a:spcBef>
                <a:spcPts val="0"/>
              </a:spcBef>
              <a:spcAft>
                <a:spcPts val="0"/>
              </a:spcAft>
              <a:buSzPts val="2800"/>
              <a:buNone/>
            </a:pPr>
            <a:r>
              <a:rPr lang="en-GB" sz="2400"/>
              <a:t>Staff </a:t>
            </a:r>
            <a:endParaRPr sz="2400"/>
          </a:p>
        </p:txBody>
      </p:sp>
      <p:pic>
        <p:nvPicPr>
          <p:cNvPr id="190" name="Google Shape;190;g3fa0ac3d743_0_194"/>
          <p:cNvPicPr preferRelativeResize="0"/>
          <p:nvPr/>
        </p:nvPicPr>
        <p:blipFill rotWithShape="1">
          <a:blip r:embed="rId3">
            <a:alphaModFix/>
          </a:blip>
          <a:srcRect b="15740" l="0" r="0" t="0"/>
          <a:stretch/>
        </p:blipFill>
        <p:spPr>
          <a:xfrm>
            <a:off x="405900" y="227575"/>
            <a:ext cx="1152525" cy="762001"/>
          </a:xfrm>
          <a:prstGeom prst="rect">
            <a:avLst/>
          </a:prstGeom>
          <a:noFill/>
          <a:ln>
            <a:noFill/>
          </a:ln>
        </p:spPr>
      </p:pic>
      <p:sp>
        <p:nvSpPr>
          <p:cNvPr id="191" name="Google Shape;191;g3fa0ac3d743_0_194"/>
          <p:cNvSpPr txBox="1"/>
          <p:nvPr>
            <p:ph idx="1" type="body"/>
          </p:nvPr>
        </p:nvSpPr>
        <p:spPr>
          <a:xfrm>
            <a:off x="4519800" y="1152475"/>
            <a:ext cx="4047300" cy="3725700"/>
          </a:xfrm>
          <a:prstGeom prst="rect">
            <a:avLst/>
          </a:prstGeom>
          <a:noFill/>
          <a:ln cap="flat" cmpd="sng" w="28575">
            <a:solidFill>
              <a:schemeClr val="dk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en-GB" sz="1200" u="sng">
                <a:solidFill>
                  <a:schemeClr val="dk1"/>
                </a:solidFill>
                <a:latin typeface="Trebuchet MS"/>
                <a:ea typeface="Trebuchet MS"/>
                <a:cs typeface="Trebuchet MS"/>
                <a:sym typeface="Trebuchet MS"/>
              </a:rPr>
              <a:t>Y5/6 TAs</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100"/>
              <a:buNone/>
            </a:pPr>
            <a:r>
              <a:rPr lang="en-GB" sz="1200">
                <a:solidFill>
                  <a:schemeClr val="dk1"/>
                </a:solidFill>
                <a:latin typeface="Trebuchet MS"/>
                <a:ea typeface="Trebuchet MS"/>
                <a:cs typeface="Trebuchet MS"/>
                <a:sym typeface="Trebuchet MS"/>
              </a:rPr>
              <a:t>Miss L Lewis (HTLA)</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100"/>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J Hiscoke (Reading Champion)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K Carter (Pastoral Team)</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A Butterworth (FreshStart Champion)</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A Babat (Maidencombe Beach)</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Sweaney (Maidencombe Beach)</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rPr lang="en-GB" sz="1200">
                <a:solidFill>
                  <a:schemeClr val="dk1"/>
                </a:solidFill>
                <a:latin typeface="Trebuchet MS"/>
                <a:ea typeface="Trebuchet MS"/>
                <a:cs typeface="Trebuchet MS"/>
                <a:sym typeface="Trebuchet MS"/>
              </a:rPr>
              <a:t>Mrs Morris (Maidencombe Beach)</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100"/>
              <a:buFont typeface="Arial"/>
              <a:buNone/>
            </a:pPr>
            <a:r>
              <a:t/>
            </a:r>
            <a:endParaRPr b="1" sz="12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1800"/>
              <a:buNone/>
            </a:pPr>
            <a:r>
              <a:t/>
            </a:r>
            <a:endParaRPr b="1" sz="1200" u="sng">
              <a:solidFill>
                <a:schemeClr val="dk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