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Roboto"/>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5" roundtripDataSignature="AMtx7mgG4hHdapchYoT8g8GGqXFxJ6lr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Roboto-bold.fntdata"/><Relationship Id="rId21" Type="http://schemas.openxmlformats.org/officeDocument/2006/relationships/font" Target="fonts/Roboto-regular.fntdata"/><Relationship Id="rId24" Type="http://schemas.openxmlformats.org/officeDocument/2006/relationships/font" Target="fonts/Roboto-boldItalic.fntdata"/><Relationship Id="rId23" Type="http://schemas.openxmlformats.org/officeDocument/2006/relationships/font" Target="fonts/Roboto-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 name="Google Shape;6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2f7305a7757_0_1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7" name="Google Shape;77;g2f7305a7757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f7305a7757_0_1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g2f7305a7757_0_1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2f7305a7757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g2f7305a7757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6" name="Google Shape;10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2f7305a7757_0_1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g2f7305a7757_0_1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3" name="Google Shape;15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30059449d06_0_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g30059449d06_0_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0059449d06_0_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g30059449d06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0059449d06_0_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g30059449d06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1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1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1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D9D2E9"/>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jpg"/><Relationship Id="rId4" Type="http://schemas.openxmlformats.org/officeDocument/2006/relationships/image" Target="../media/image17.jpg"/><Relationship Id="rId5" Type="http://schemas.openxmlformats.org/officeDocument/2006/relationships/image" Target="../media/image7.jpg"/><Relationship Id="rId6" Type="http://schemas.openxmlformats.org/officeDocument/2006/relationships/image" Target="../media/image1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8.jpg"/><Relationship Id="rId4" Type="http://schemas.openxmlformats.org/officeDocument/2006/relationships/image" Target="../media/image10.jpg"/><Relationship Id="rId5" Type="http://schemas.openxmlformats.org/officeDocument/2006/relationships/image" Target="../media/image16.jpg"/><Relationship Id="rId6"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15.png"/><Relationship Id="rId5"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idx="4294967295" type="body"/>
          </p:nvPr>
        </p:nvSpPr>
        <p:spPr>
          <a:xfrm>
            <a:off x="311700" y="1707450"/>
            <a:ext cx="8368800" cy="3113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474">
                <a:solidFill>
                  <a:schemeClr val="dk1"/>
                </a:solidFill>
                <a:latin typeface="Trebuchet MS"/>
                <a:ea typeface="Trebuchet MS"/>
                <a:cs typeface="Trebuchet MS"/>
                <a:sym typeface="Trebuchet MS"/>
              </a:rPr>
              <a:t>Year 3 Curriculum Plan: Autumn 2026</a:t>
            </a:r>
            <a:endParaRPr b="1" sz="2474">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aim of Oldway Primary School is to provide opportunities for children to develop as independent, confident and successful learners, with high aspirations and the skills to make a positive contribution to their community.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We aim to provide a curriculum which is enriching and challenging, where children experience the opportunity to learn in a wide range of contexts with meaningful outcomes.  The curriculum has been designed so that it: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supports pupils' personal development;</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a love of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prepares pupils for work and lifelong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children as global citizens.</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pic>
        <p:nvPicPr>
          <p:cNvPr id="55" name="Google Shape;55;p1"/>
          <p:cNvPicPr preferRelativeResize="0"/>
          <p:nvPr/>
        </p:nvPicPr>
        <p:blipFill rotWithShape="1">
          <a:blip r:embed="rId3">
            <a:alphaModFix/>
          </a:blip>
          <a:srcRect b="0" l="0" r="0" t="0"/>
          <a:stretch/>
        </p:blipFill>
        <p:spPr>
          <a:xfrm>
            <a:off x="152400" y="76200"/>
            <a:ext cx="8839199" cy="13891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5"/>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61" name="Google Shape;61;p5"/>
          <p:cNvSpPr txBox="1"/>
          <p:nvPr>
            <p:ph idx="1" type="body"/>
          </p:nvPr>
        </p:nvSpPr>
        <p:spPr>
          <a:xfrm>
            <a:off x="311700" y="1152475"/>
            <a:ext cx="4072800" cy="38802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READING from the Reading Spine</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Our core book at the start of this term is </a:t>
            </a:r>
            <a:r>
              <a:rPr i="1" lang="en-GB" sz="1100">
                <a:solidFill>
                  <a:schemeClr val="dk1"/>
                </a:solidFill>
                <a:latin typeface="Trebuchet MS"/>
                <a:ea typeface="Trebuchet MS"/>
                <a:cs typeface="Trebuchet MS"/>
                <a:sym typeface="Trebuchet MS"/>
              </a:rPr>
              <a:t>Oliver and the Seawigs</a:t>
            </a:r>
            <a:r>
              <a:rPr lang="en-GB" sz="1100">
                <a:solidFill>
                  <a:schemeClr val="dk1"/>
                </a:solidFill>
                <a:latin typeface="Trebuchet MS"/>
                <a:ea typeface="Trebuchet MS"/>
                <a:cs typeface="Trebuchet MS"/>
                <a:sym typeface="Trebuchet MS"/>
              </a:rPr>
              <a:t>. We will be reading this book daily as part of our Read at 3 and most children will be analysing key chapters within our daily reading lessons.</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To link to our science and history topics, we will also be reading the following texts during our daily reading lessons:</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i="1" lang="en-GB" sz="1100">
                <a:solidFill>
                  <a:schemeClr val="dk1"/>
                </a:solidFill>
                <a:latin typeface="Trebuchet MS"/>
                <a:ea typeface="Trebuchet MS"/>
                <a:cs typeface="Trebuchet MS"/>
                <a:sym typeface="Trebuchet MS"/>
              </a:rPr>
              <a:t>Stone Age and The Street Beneath My Feet</a:t>
            </a:r>
            <a:endParaRPr i="1"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i="1"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Each term, we also read and perform a selection of poems.</a:t>
            </a:r>
            <a:endParaRPr/>
          </a:p>
          <a:p>
            <a:pPr indent="0" lvl="0" marL="45720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In addition to this, the children have the opportunity to read for pleasure regularly. Our Bookopoly challenge is used to encourage the children to read a breadth of books at an appropriate level. </a:t>
            </a:r>
            <a:endParaRPr sz="1100">
              <a:solidFill>
                <a:schemeClr val="dk1"/>
              </a:solidFill>
              <a:latin typeface="Trebuchet MS"/>
              <a:ea typeface="Trebuchet MS"/>
              <a:cs typeface="Trebuchet MS"/>
              <a:sym typeface="Trebuchet MS"/>
            </a:endParaRPr>
          </a:p>
        </p:txBody>
      </p:sp>
      <p:sp>
        <p:nvSpPr>
          <p:cNvPr id="62" name="Google Shape;62;p5"/>
          <p:cNvSpPr txBox="1"/>
          <p:nvPr>
            <p:ph type="title"/>
          </p:nvPr>
        </p:nvSpPr>
        <p:spPr>
          <a:xfrm>
            <a:off x="311700" y="199375"/>
            <a:ext cx="84108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Autumn 2025</a:t>
            </a:r>
            <a:endParaRPr sz="2400"/>
          </a:p>
        </p:txBody>
      </p:sp>
      <p:pic>
        <p:nvPicPr>
          <p:cNvPr id="63" name="Google Shape;63;p5"/>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64" name="Google Shape;64;p5"/>
          <p:cNvSpPr txBox="1"/>
          <p:nvPr>
            <p:ph idx="1" type="body"/>
          </p:nvPr>
        </p:nvSpPr>
        <p:spPr>
          <a:xfrm>
            <a:off x="4649700" y="1152475"/>
            <a:ext cx="4072800" cy="38802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WRITING using BookWrites</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To begin the term, we will be teaching writing using </a:t>
            </a:r>
            <a:r>
              <a:rPr i="1" lang="en-GB" sz="1100">
                <a:solidFill>
                  <a:schemeClr val="dk1"/>
                </a:solidFill>
                <a:latin typeface="Trebuchet MS"/>
                <a:ea typeface="Trebuchet MS"/>
                <a:cs typeface="Trebuchet MS"/>
                <a:sym typeface="Trebuchet MS"/>
              </a:rPr>
              <a:t>The Disgusting Sandwich </a:t>
            </a:r>
            <a:r>
              <a:rPr lang="en-GB" sz="1100">
                <a:solidFill>
                  <a:schemeClr val="dk1"/>
                </a:solidFill>
                <a:latin typeface="Trebuchet MS"/>
                <a:ea typeface="Trebuchet MS"/>
                <a:cs typeface="Trebuchet MS"/>
                <a:sym typeface="Trebuchet MS"/>
              </a:rPr>
              <a:t>by Gareth Edwards and Hannah Shaw (fiction) then </a:t>
            </a:r>
            <a:r>
              <a:rPr i="1" lang="en-GB" sz="1100">
                <a:solidFill>
                  <a:schemeClr val="dk1"/>
                </a:solidFill>
                <a:latin typeface="Trebuchet MS"/>
                <a:ea typeface="Trebuchet MS"/>
                <a:cs typeface="Trebuchet MS"/>
                <a:sym typeface="Trebuchet MS"/>
              </a:rPr>
              <a:t>Rocks (Science in a Flash) </a:t>
            </a:r>
            <a:r>
              <a:rPr lang="en-GB" sz="1100">
                <a:solidFill>
                  <a:schemeClr val="dk1"/>
                </a:solidFill>
                <a:latin typeface="Trebuchet MS"/>
                <a:ea typeface="Trebuchet MS"/>
                <a:cs typeface="Trebuchet MS"/>
                <a:sym typeface="Trebuchet MS"/>
              </a:rPr>
              <a:t>by Georgia Amson-Bradshaw (non-fiction). The children will write stories set in a similar setting with a similar plot. </a:t>
            </a:r>
            <a:endParaRPr/>
          </a:p>
          <a:p>
            <a:pPr indent="0" lvl="0" marL="152400" rtl="0" algn="l">
              <a:lnSpc>
                <a:spcPct val="115000"/>
              </a:lnSpc>
              <a:spcBef>
                <a:spcPts val="0"/>
              </a:spcBef>
              <a:spcAft>
                <a:spcPts val="0"/>
              </a:spcAft>
              <a:buClr>
                <a:schemeClr val="dk1"/>
              </a:buClr>
              <a:buSzPts val="1200"/>
              <a:buNone/>
            </a:pPr>
            <a:r>
              <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Following this, the children will write a further non-fiction text based on </a:t>
            </a:r>
            <a:r>
              <a:rPr i="1" lang="en-GB" sz="1100">
                <a:solidFill>
                  <a:schemeClr val="dk1"/>
                </a:solidFill>
                <a:latin typeface="Trebuchet MS"/>
                <a:ea typeface="Trebuchet MS"/>
                <a:cs typeface="Trebuchet MS"/>
                <a:sym typeface="Trebuchet MS"/>
              </a:rPr>
              <a:t>Dare to Care: Pet Dragon</a:t>
            </a:r>
            <a:r>
              <a:rPr lang="en-GB" sz="1100">
                <a:solidFill>
                  <a:schemeClr val="dk1"/>
                </a:solidFill>
                <a:latin typeface="Trebuchet MS"/>
                <a:ea typeface="Trebuchet MS"/>
                <a:cs typeface="Trebuchet MS"/>
                <a:sym typeface="Trebuchet MS"/>
              </a:rPr>
              <a:t>. Finally, they will watch a Christmas advert called </a:t>
            </a:r>
            <a:r>
              <a:rPr i="1" lang="en-GB" sz="1100">
                <a:solidFill>
                  <a:schemeClr val="dk1"/>
                </a:solidFill>
                <a:latin typeface="Trebuchet MS"/>
                <a:ea typeface="Trebuchet MS"/>
                <a:cs typeface="Trebuchet MS"/>
                <a:sym typeface="Trebuchet MS"/>
              </a:rPr>
              <a:t>Mog’s Christmas Calamity </a:t>
            </a:r>
            <a:r>
              <a:rPr lang="en-GB" sz="1100">
                <a:solidFill>
                  <a:schemeClr val="dk1"/>
                </a:solidFill>
                <a:latin typeface="Trebuchet MS"/>
                <a:ea typeface="Trebuchet MS"/>
                <a:cs typeface="Trebuchet MS"/>
                <a:sym typeface="Trebuchet MS"/>
              </a:rPr>
              <a:t>and write a story to go alongside the video.</a:t>
            </a:r>
            <a:endParaRPr/>
          </a:p>
          <a:p>
            <a:pPr indent="-228600" lvl="0" marL="457200" rtl="0" algn="l">
              <a:lnSpc>
                <a:spcPct val="115000"/>
              </a:lnSpc>
              <a:spcBef>
                <a:spcPts val="0"/>
              </a:spcBef>
              <a:spcAft>
                <a:spcPts val="0"/>
              </a:spcAft>
              <a:buClr>
                <a:schemeClr val="dk1"/>
              </a:buClr>
              <a:buSzPts val="1200"/>
              <a:buFont typeface="Trebuchet MS"/>
              <a:buNone/>
            </a:pPr>
            <a:r>
              <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Weekly spellings are taught in discrete lessons. We will set a weekly spelling assignment on Spelling Shed and children should practise their spellings, using Spelling Shed, at least three times each week.</a:t>
            </a:r>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Handwriting is taught using the Nelson scheme.</a:t>
            </a:r>
            <a:endParaRPr sz="1100">
              <a:solidFill>
                <a:schemeClr val="dk1"/>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6"/>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latin typeface="Trebuchet MS"/>
                <a:ea typeface="Trebuchet MS"/>
                <a:cs typeface="Trebuchet MS"/>
                <a:sym typeface="Trebuchet MS"/>
              </a:rPr>
              <a:t>Reading Spine </a:t>
            </a:r>
            <a:endParaRPr b="1" u="sng">
              <a:latin typeface="Trebuchet MS"/>
              <a:ea typeface="Trebuchet MS"/>
              <a:cs typeface="Trebuchet MS"/>
              <a:sym typeface="Trebuchet MS"/>
            </a:endParaRPr>
          </a:p>
        </p:txBody>
      </p:sp>
      <p:grpSp>
        <p:nvGrpSpPr>
          <p:cNvPr id="70" name="Google Shape;70;p6"/>
          <p:cNvGrpSpPr/>
          <p:nvPr/>
        </p:nvGrpSpPr>
        <p:grpSpPr>
          <a:xfrm>
            <a:off x="159300" y="1394578"/>
            <a:ext cx="8774420" cy="2989854"/>
            <a:chOff x="1250761" y="1207008"/>
            <a:chExt cx="10246520" cy="3491467"/>
          </a:xfrm>
        </p:grpSpPr>
        <p:pic>
          <p:nvPicPr>
            <p:cNvPr descr="Oliver and the Seawigs" id="71" name="Google Shape;71;p6"/>
            <p:cNvPicPr preferRelativeResize="0"/>
            <p:nvPr/>
          </p:nvPicPr>
          <p:blipFill rotWithShape="1">
            <a:blip r:embed="rId3">
              <a:alphaModFix/>
            </a:blip>
            <a:srcRect b="0" l="0" r="0" t="0"/>
            <a:stretch/>
          </p:blipFill>
          <p:spPr>
            <a:xfrm>
              <a:off x="1250761" y="1207008"/>
              <a:ext cx="2289928" cy="3491467"/>
            </a:xfrm>
            <a:prstGeom prst="rect">
              <a:avLst/>
            </a:prstGeom>
            <a:noFill/>
            <a:ln>
              <a:noFill/>
            </a:ln>
          </p:spPr>
        </p:pic>
        <p:pic>
          <p:nvPicPr>
            <p:cNvPr descr="The Street Beneath My Feet (Look Closer): Amazon.co.uk: Guillain,  Charlotte, Zommer, Yuval: 9781784937317: Books" id="72" name="Google Shape;72;p6"/>
            <p:cNvPicPr preferRelativeResize="0"/>
            <p:nvPr/>
          </p:nvPicPr>
          <p:blipFill rotWithShape="1">
            <a:blip r:embed="rId4">
              <a:alphaModFix/>
            </a:blip>
            <a:srcRect b="0" l="0" r="0" t="0"/>
            <a:stretch/>
          </p:blipFill>
          <p:spPr>
            <a:xfrm>
              <a:off x="3607826" y="1207008"/>
              <a:ext cx="2709120" cy="3491467"/>
            </a:xfrm>
            <a:prstGeom prst="rect">
              <a:avLst/>
            </a:prstGeom>
            <a:noFill/>
            <a:ln>
              <a:noFill/>
            </a:ln>
          </p:spPr>
        </p:pic>
        <p:pic>
          <p:nvPicPr>
            <p:cNvPr descr="Dkfindout! Stone Age" id="73" name="Google Shape;73;p6"/>
            <p:cNvPicPr preferRelativeResize="0"/>
            <p:nvPr/>
          </p:nvPicPr>
          <p:blipFill rotWithShape="1">
            <a:blip r:embed="rId5">
              <a:alphaModFix/>
            </a:blip>
            <a:srcRect b="0" l="0" r="0" t="0"/>
            <a:stretch/>
          </p:blipFill>
          <p:spPr>
            <a:xfrm>
              <a:off x="6384083" y="1207008"/>
              <a:ext cx="2759917" cy="3480783"/>
            </a:xfrm>
            <a:prstGeom prst="rect">
              <a:avLst/>
            </a:prstGeom>
            <a:noFill/>
            <a:ln>
              <a:noFill/>
            </a:ln>
          </p:spPr>
        </p:pic>
        <p:pic>
          <p:nvPicPr>
            <p:cNvPr descr="The Boy with the Bronze Axe (Kelpies) : Kathleen Fidler: Amazon.co.uk: Books" id="74" name="Google Shape;74;p6"/>
            <p:cNvPicPr preferRelativeResize="0"/>
            <p:nvPr/>
          </p:nvPicPr>
          <p:blipFill rotWithShape="1">
            <a:blip r:embed="rId6">
              <a:alphaModFix/>
            </a:blip>
            <a:srcRect b="0" l="0" r="0" t="0"/>
            <a:stretch/>
          </p:blipFill>
          <p:spPr>
            <a:xfrm>
              <a:off x="9211137" y="1207008"/>
              <a:ext cx="2286144" cy="3480783"/>
            </a:xfrm>
            <a:prstGeom prst="rect">
              <a:avLst/>
            </a:prstGeom>
            <a:noFill/>
            <a:ln>
              <a:noFill/>
            </a:ln>
          </p:spPr>
        </p:pic>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g2f7305a7757_0_149"/>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BookWrites </a:t>
            </a:r>
            <a:endParaRPr b="1" u="sng"/>
          </a:p>
        </p:txBody>
      </p:sp>
      <p:sp>
        <p:nvSpPr>
          <p:cNvPr id="80" name="Google Shape;80;g2f7305a7757_0_149"/>
          <p:cNvSpPr/>
          <p:nvPr/>
        </p:nvSpPr>
        <p:spPr>
          <a:xfrm>
            <a:off x="456000" y="4254775"/>
            <a:ext cx="8232000" cy="693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checking in on their Bookopoly challenge and by visiting the library.</a:t>
            </a:r>
            <a:endParaRPr b="0" i="0" sz="1200" u="none" cap="none" strike="noStrike">
              <a:solidFill>
                <a:srgbClr val="000000"/>
              </a:solidFill>
              <a:latin typeface="Trebuchet MS"/>
              <a:ea typeface="Trebuchet MS"/>
              <a:cs typeface="Trebuchet MS"/>
              <a:sym typeface="Trebuchet MS"/>
            </a:endParaRPr>
          </a:p>
        </p:txBody>
      </p:sp>
      <p:grpSp>
        <p:nvGrpSpPr>
          <p:cNvPr id="81" name="Google Shape;81;g2f7305a7757_0_149"/>
          <p:cNvGrpSpPr/>
          <p:nvPr/>
        </p:nvGrpSpPr>
        <p:grpSpPr>
          <a:xfrm>
            <a:off x="264188" y="1362707"/>
            <a:ext cx="8615624" cy="2297786"/>
            <a:chOff x="72376" y="761098"/>
            <a:chExt cx="12442951" cy="3318533"/>
          </a:xfrm>
        </p:grpSpPr>
        <p:pic>
          <p:nvPicPr>
            <p:cNvPr descr="The Disgusting Sandwich" id="82" name="Google Shape;82;g2f7305a7757_0_149"/>
            <p:cNvPicPr preferRelativeResize="0"/>
            <p:nvPr/>
          </p:nvPicPr>
          <p:blipFill rotWithShape="1">
            <a:blip r:embed="rId3">
              <a:alphaModFix/>
            </a:blip>
            <a:srcRect b="0" l="0" r="0" t="0"/>
            <a:stretch/>
          </p:blipFill>
          <p:spPr>
            <a:xfrm>
              <a:off x="72376" y="768425"/>
              <a:ext cx="3017898" cy="3311206"/>
            </a:xfrm>
            <a:prstGeom prst="rect">
              <a:avLst/>
            </a:prstGeom>
            <a:noFill/>
            <a:ln>
              <a:noFill/>
            </a:ln>
          </p:spPr>
        </p:pic>
        <p:pic>
          <p:nvPicPr>
            <p:cNvPr descr="Rocks (Science in a Flash Book 37) eBook : Amson-Bradshaw, Georgia:  Amazon.co.uk: Kindle Store" id="83" name="Google Shape;83;g2f7305a7757_0_149"/>
            <p:cNvPicPr preferRelativeResize="0"/>
            <p:nvPr/>
          </p:nvPicPr>
          <p:blipFill rotWithShape="1">
            <a:blip r:embed="rId4">
              <a:alphaModFix/>
            </a:blip>
            <a:srcRect b="0" l="0" r="0" t="0"/>
            <a:stretch/>
          </p:blipFill>
          <p:spPr>
            <a:xfrm>
              <a:off x="3262070" y="761098"/>
              <a:ext cx="2628196" cy="3318533"/>
            </a:xfrm>
            <a:prstGeom prst="rect">
              <a:avLst/>
            </a:prstGeom>
            <a:noFill/>
            <a:ln>
              <a:noFill/>
            </a:ln>
          </p:spPr>
        </p:pic>
        <p:pic>
          <p:nvPicPr>
            <p:cNvPr descr="Dare to Care: Pet Dragon : Robertson, Mark, Symes, Sally: Amazon.co.uk:  Books" id="84" name="Google Shape;84;g2f7305a7757_0_149"/>
            <p:cNvPicPr preferRelativeResize="0"/>
            <p:nvPr/>
          </p:nvPicPr>
          <p:blipFill rotWithShape="1">
            <a:blip r:embed="rId5">
              <a:alphaModFix/>
            </a:blip>
            <a:srcRect b="0" l="0" r="0" t="0"/>
            <a:stretch/>
          </p:blipFill>
          <p:spPr>
            <a:xfrm>
              <a:off x="6010001" y="761098"/>
              <a:ext cx="2929322" cy="3318533"/>
            </a:xfrm>
            <a:prstGeom prst="rect">
              <a:avLst/>
            </a:prstGeom>
            <a:noFill/>
            <a:ln>
              <a:noFill/>
            </a:ln>
          </p:spPr>
        </p:pic>
        <p:pic>
          <p:nvPicPr>
            <p:cNvPr descr="Judith Kerr's Mog's Christmas Calamity – in pictures | Children's books |  The Guardian" id="85" name="Google Shape;85;g2f7305a7757_0_149"/>
            <p:cNvPicPr preferRelativeResize="0"/>
            <p:nvPr/>
          </p:nvPicPr>
          <p:blipFill rotWithShape="1">
            <a:blip r:embed="rId6">
              <a:alphaModFix/>
            </a:blip>
            <a:srcRect b="0" l="20134" r="17237" t="0"/>
            <a:stretch/>
          </p:blipFill>
          <p:spPr>
            <a:xfrm>
              <a:off x="9059058" y="768425"/>
              <a:ext cx="3456269" cy="3311206"/>
            </a:xfrm>
            <a:prstGeom prst="rect">
              <a:avLst/>
            </a:prstGeom>
            <a:noFill/>
            <a:ln>
              <a:noFill/>
            </a:ln>
          </p:spPr>
        </p:pic>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2f7305a7757_0_138"/>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91" name="Google Shape;91;g2f7305a7757_0_138"/>
          <p:cNvSpPr txBox="1"/>
          <p:nvPr>
            <p:ph idx="1" type="body"/>
          </p:nvPr>
        </p:nvSpPr>
        <p:spPr>
          <a:xfrm>
            <a:off x="311700" y="1152474"/>
            <a:ext cx="8333100" cy="3219109"/>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MATHS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4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The children are taught maths daily, always in the morning. In each lesson, children practise and develop oral and mental skills (counting, mental strategies, rapid recall of addition, subtraction, multiplication and division facts). They will also develop calculation skills by increasing fluency in all operations as well as developing their problem solving and reasoning strategies and skills.</a:t>
            </a:r>
            <a:endParaRPr/>
          </a:p>
          <a:p>
            <a:pPr indent="-228600" lvl="0" marL="457200" rtl="0" algn="l">
              <a:lnSpc>
                <a:spcPct val="115000"/>
              </a:lnSpc>
              <a:spcBef>
                <a:spcPts val="0"/>
              </a:spcBef>
              <a:spcAft>
                <a:spcPts val="0"/>
              </a:spcAft>
              <a:buClr>
                <a:schemeClr val="dk1"/>
              </a:buClr>
              <a:buSzPts val="1200"/>
              <a:buFont typeface="Trebuchet MS"/>
              <a:buNone/>
            </a:pPr>
            <a:r>
              <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This term we are focusing on place value for 3-digit numbers (hundreds, tens and ones), addition, subtraction, multiplication and division. This will give the children a solid foundation for the rest of the year. Once secure in place value and their prior learning, children will be developing their understanding of formal written methods (column method for addition and subtraction, short multiplication).  As we complete maths topics, we will be putting videos on SeeSaw to show children and parents the different methods we have learned. These videos will help you to understand the methods we’re expecting your child to use, as it may be slightly different from how you were taught. </a:t>
            </a:r>
            <a:endParaRPr/>
          </a:p>
        </p:txBody>
      </p:sp>
      <p:sp>
        <p:nvSpPr>
          <p:cNvPr id="92" name="Google Shape;92;g2f7305a7757_0_138"/>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Autumn 2026</a:t>
            </a:r>
            <a:endParaRPr sz="2400"/>
          </a:p>
        </p:txBody>
      </p:sp>
      <p:pic>
        <p:nvPicPr>
          <p:cNvPr id="93" name="Google Shape;93;g2f7305a7757_0_138"/>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94" name="Google Shape;94;g2f7305a7757_0_138"/>
          <p:cNvSpPr/>
          <p:nvPr/>
        </p:nvSpPr>
        <p:spPr>
          <a:xfrm>
            <a:off x="335100" y="4450500"/>
            <a:ext cx="8232000" cy="693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Revisiting times tables with your child daily, ensuring that they have instant recall of the following times table facts and know all their corresponding division facts: 2, 5, 10, 3, 4 and 8.</a:t>
            </a:r>
            <a:endParaRPr b="0" i="0" sz="1200" u="none" cap="none" strike="noStrike">
              <a:solidFill>
                <a:srgbClr val="000000"/>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g2f7305a7757_0_0"/>
          <p:cNvSpPr txBox="1"/>
          <p:nvPr>
            <p:ph type="title"/>
          </p:nvPr>
        </p:nvSpPr>
        <p:spPr>
          <a:xfrm>
            <a:off x="141325" y="262356"/>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1400" u="sng"/>
              <a:t>Models, images and language</a:t>
            </a:r>
            <a:endParaRPr b="1" sz="1400" u="sng"/>
          </a:p>
        </p:txBody>
      </p:sp>
      <p:sp>
        <p:nvSpPr>
          <p:cNvPr id="100" name="Google Shape;100;g2f7305a7757_0_0"/>
          <p:cNvSpPr txBox="1"/>
          <p:nvPr>
            <p:ph idx="1" type="body"/>
          </p:nvPr>
        </p:nvSpPr>
        <p:spPr>
          <a:xfrm>
            <a:off x="141325" y="0"/>
            <a:ext cx="3216600" cy="524713"/>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Maths - Place Value</a:t>
            </a:r>
            <a:endParaRPr b="1" u="sng">
              <a:solidFill>
                <a:schemeClr val="dk1"/>
              </a:solidFill>
              <a:latin typeface="Trebuchet MS"/>
              <a:ea typeface="Trebuchet MS"/>
              <a:cs typeface="Trebuchet MS"/>
              <a:sym typeface="Trebuchet MS"/>
            </a:endParaRPr>
          </a:p>
        </p:txBody>
      </p:sp>
      <p:pic>
        <p:nvPicPr>
          <p:cNvPr id="101" name="Google Shape;101;g2f7305a7757_0_0"/>
          <p:cNvPicPr preferRelativeResize="0"/>
          <p:nvPr/>
        </p:nvPicPr>
        <p:blipFill rotWithShape="1">
          <a:blip r:embed="rId3">
            <a:alphaModFix/>
          </a:blip>
          <a:srcRect b="0" l="0" r="0" t="0"/>
          <a:stretch/>
        </p:blipFill>
        <p:spPr>
          <a:xfrm>
            <a:off x="359416" y="709078"/>
            <a:ext cx="3380417" cy="4248651"/>
          </a:xfrm>
          <a:prstGeom prst="rect">
            <a:avLst/>
          </a:prstGeom>
          <a:noFill/>
          <a:ln>
            <a:noFill/>
          </a:ln>
        </p:spPr>
      </p:pic>
      <p:pic>
        <p:nvPicPr>
          <p:cNvPr id="102" name="Google Shape;102;g2f7305a7757_0_0"/>
          <p:cNvPicPr preferRelativeResize="0"/>
          <p:nvPr/>
        </p:nvPicPr>
        <p:blipFill rotWithShape="1">
          <a:blip r:embed="rId4">
            <a:alphaModFix/>
          </a:blip>
          <a:srcRect b="0" l="0" r="0" t="0"/>
          <a:stretch/>
        </p:blipFill>
        <p:spPr>
          <a:xfrm>
            <a:off x="4410984" y="127853"/>
            <a:ext cx="4591691" cy="1495634"/>
          </a:xfrm>
          <a:prstGeom prst="rect">
            <a:avLst/>
          </a:prstGeom>
          <a:noFill/>
          <a:ln>
            <a:noFill/>
          </a:ln>
        </p:spPr>
      </p:pic>
      <p:pic>
        <p:nvPicPr>
          <p:cNvPr id="103" name="Google Shape;103;g2f7305a7757_0_0"/>
          <p:cNvPicPr preferRelativeResize="0"/>
          <p:nvPr/>
        </p:nvPicPr>
        <p:blipFill rotWithShape="1">
          <a:blip r:embed="rId5">
            <a:alphaModFix/>
          </a:blip>
          <a:srcRect b="0" l="0" r="0" t="0"/>
          <a:stretch/>
        </p:blipFill>
        <p:spPr>
          <a:xfrm>
            <a:off x="4515774" y="1623487"/>
            <a:ext cx="4193457" cy="339216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7" name="Shape 107"/>
        <p:cNvGrpSpPr/>
        <p:nvPr/>
      </p:nvGrpSpPr>
      <p:grpSpPr>
        <a:xfrm>
          <a:off x="0" y="0"/>
          <a:ext cx="0" cy="0"/>
          <a:chOff x="0" y="0"/>
          <a:chExt cx="0" cy="0"/>
        </a:xfrm>
      </p:grpSpPr>
      <p:sp>
        <p:nvSpPr>
          <p:cNvPr id="108" name="Google Shape;108;p7"/>
          <p:cNvSpPr txBox="1"/>
          <p:nvPr>
            <p:ph type="title"/>
          </p:nvPr>
        </p:nvSpPr>
        <p:spPr>
          <a:xfrm>
            <a:off x="141325" y="262356"/>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1400" u="sng"/>
              <a:t>Models, images and language</a:t>
            </a:r>
            <a:endParaRPr b="1" sz="1400" u="sng"/>
          </a:p>
        </p:txBody>
      </p:sp>
      <p:sp>
        <p:nvSpPr>
          <p:cNvPr id="109" name="Google Shape;109;p7"/>
          <p:cNvSpPr txBox="1"/>
          <p:nvPr>
            <p:ph idx="1" type="body"/>
          </p:nvPr>
        </p:nvSpPr>
        <p:spPr>
          <a:xfrm>
            <a:off x="141324" y="-23150"/>
            <a:ext cx="3816599" cy="524713"/>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Maths – Addition and Subtraction</a:t>
            </a:r>
            <a:endParaRPr b="1" u="sng">
              <a:solidFill>
                <a:schemeClr val="dk1"/>
              </a:solidFill>
              <a:latin typeface="Trebuchet MS"/>
              <a:ea typeface="Trebuchet MS"/>
              <a:cs typeface="Trebuchet MS"/>
              <a:sym typeface="Trebuchet MS"/>
            </a:endParaRPr>
          </a:p>
        </p:txBody>
      </p:sp>
      <p:pic>
        <p:nvPicPr>
          <p:cNvPr id="110" name="Google Shape;110;p7"/>
          <p:cNvPicPr preferRelativeResize="0"/>
          <p:nvPr/>
        </p:nvPicPr>
        <p:blipFill rotWithShape="1">
          <a:blip r:embed="rId3">
            <a:alphaModFix/>
          </a:blip>
          <a:srcRect b="0" l="0" r="0" t="0"/>
          <a:stretch/>
        </p:blipFill>
        <p:spPr>
          <a:xfrm>
            <a:off x="167480" y="787069"/>
            <a:ext cx="4629796" cy="4182059"/>
          </a:xfrm>
          <a:prstGeom prst="rect">
            <a:avLst/>
          </a:prstGeom>
          <a:noFill/>
          <a:ln>
            <a:noFill/>
          </a:ln>
        </p:spPr>
      </p:pic>
      <p:pic>
        <p:nvPicPr>
          <p:cNvPr id="111" name="Google Shape;111;p7"/>
          <p:cNvPicPr preferRelativeResize="0"/>
          <p:nvPr/>
        </p:nvPicPr>
        <p:blipFill rotWithShape="1">
          <a:blip r:embed="rId4">
            <a:alphaModFix/>
          </a:blip>
          <a:srcRect b="0" l="0" r="0" t="0"/>
          <a:stretch/>
        </p:blipFill>
        <p:spPr>
          <a:xfrm>
            <a:off x="4914681" y="0"/>
            <a:ext cx="4087994"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5" name="Shape 115"/>
        <p:cNvGrpSpPr/>
        <p:nvPr/>
      </p:nvGrpSpPr>
      <p:grpSpPr>
        <a:xfrm>
          <a:off x="0" y="0"/>
          <a:ext cx="0" cy="0"/>
          <a:chOff x="0" y="0"/>
          <a:chExt cx="0" cy="0"/>
        </a:xfrm>
      </p:grpSpPr>
      <p:sp>
        <p:nvSpPr>
          <p:cNvPr id="116" name="Google Shape;116;p8"/>
          <p:cNvSpPr txBox="1"/>
          <p:nvPr>
            <p:ph type="title"/>
          </p:nvPr>
        </p:nvSpPr>
        <p:spPr>
          <a:xfrm>
            <a:off x="141325" y="262356"/>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1400" u="sng"/>
              <a:t>Models, images and language</a:t>
            </a:r>
            <a:endParaRPr b="1" sz="1400" u="sng"/>
          </a:p>
        </p:txBody>
      </p:sp>
      <p:sp>
        <p:nvSpPr>
          <p:cNvPr id="117" name="Google Shape;117;p8"/>
          <p:cNvSpPr txBox="1"/>
          <p:nvPr>
            <p:ph idx="1" type="body"/>
          </p:nvPr>
        </p:nvSpPr>
        <p:spPr>
          <a:xfrm>
            <a:off x="141324" y="-23150"/>
            <a:ext cx="3816599" cy="524713"/>
          </a:xfrm>
          <a:prstGeom prst="rect">
            <a:avLst/>
          </a:prstGeom>
          <a:noFill/>
          <a:ln>
            <a:noFill/>
          </a:ln>
        </p:spPr>
        <p:txBody>
          <a:bodyPr anchorCtr="0" anchor="t" bIns="91425" lIns="91425" spcFirstLastPara="1" rIns="91425" wrap="square" tIns="91425">
            <a:normAutofit fontScale="92500"/>
          </a:bodyPr>
          <a:lstStyle/>
          <a:p>
            <a:pPr indent="0" lvl="0" marL="0" rtl="0" algn="l">
              <a:lnSpc>
                <a:spcPct val="115000"/>
              </a:lnSpc>
              <a:spcBef>
                <a:spcPts val="0"/>
              </a:spcBef>
              <a:spcAft>
                <a:spcPts val="0"/>
              </a:spcAft>
              <a:buSzPct val="108108"/>
              <a:buNone/>
            </a:pPr>
            <a:r>
              <a:rPr b="1" lang="en-GB" u="sng">
                <a:solidFill>
                  <a:schemeClr val="dk1"/>
                </a:solidFill>
                <a:latin typeface="Trebuchet MS"/>
                <a:ea typeface="Trebuchet MS"/>
                <a:cs typeface="Trebuchet MS"/>
                <a:sym typeface="Trebuchet MS"/>
              </a:rPr>
              <a:t>Maths – Multiplication and Division</a:t>
            </a:r>
            <a:endParaRPr b="1" u="sng">
              <a:solidFill>
                <a:schemeClr val="dk1"/>
              </a:solidFill>
              <a:latin typeface="Trebuchet MS"/>
              <a:ea typeface="Trebuchet MS"/>
              <a:cs typeface="Trebuchet MS"/>
              <a:sym typeface="Trebuchet MS"/>
            </a:endParaRPr>
          </a:p>
        </p:txBody>
      </p:sp>
      <p:pic>
        <p:nvPicPr>
          <p:cNvPr id="118" name="Google Shape;118;p8"/>
          <p:cNvPicPr preferRelativeResize="0"/>
          <p:nvPr/>
        </p:nvPicPr>
        <p:blipFill rotWithShape="1">
          <a:blip r:embed="rId3">
            <a:alphaModFix/>
          </a:blip>
          <a:srcRect b="0" l="0" r="0" t="0"/>
          <a:stretch/>
        </p:blipFill>
        <p:spPr>
          <a:xfrm>
            <a:off x="228278" y="787069"/>
            <a:ext cx="4311193" cy="3854379"/>
          </a:xfrm>
          <a:prstGeom prst="rect">
            <a:avLst/>
          </a:prstGeom>
          <a:noFill/>
          <a:ln>
            <a:noFill/>
          </a:ln>
        </p:spPr>
      </p:pic>
      <p:pic>
        <p:nvPicPr>
          <p:cNvPr id="119" name="Google Shape;119;p8"/>
          <p:cNvPicPr preferRelativeResize="0"/>
          <p:nvPr/>
        </p:nvPicPr>
        <p:blipFill rotWithShape="1">
          <a:blip r:embed="rId4">
            <a:alphaModFix/>
          </a:blip>
          <a:srcRect b="0" l="0" r="0" t="0"/>
          <a:stretch/>
        </p:blipFill>
        <p:spPr>
          <a:xfrm>
            <a:off x="5028607" y="381955"/>
            <a:ext cx="3887115" cy="399712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3" name="Shape 123"/>
        <p:cNvGrpSpPr/>
        <p:nvPr/>
      </p:nvGrpSpPr>
      <p:grpSpPr>
        <a:xfrm>
          <a:off x="0" y="0"/>
          <a:ext cx="0" cy="0"/>
          <a:chOff x="0" y="0"/>
          <a:chExt cx="0" cy="0"/>
        </a:xfrm>
      </p:grpSpPr>
      <p:sp>
        <p:nvSpPr>
          <p:cNvPr id="124" name="Google Shape;124;p9"/>
          <p:cNvSpPr txBox="1"/>
          <p:nvPr>
            <p:ph type="title"/>
          </p:nvPr>
        </p:nvSpPr>
        <p:spPr>
          <a:xfrm>
            <a:off x="141325" y="262356"/>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1400" u="sng"/>
              <a:t>Models, images and language</a:t>
            </a:r>
            <a:endParaRPr b="1" sz="1400" u="sng"/>
          </a:p>
        </p:txBody>
      </p:sp>
      <p:sp>
        <p:nvSpPr>
          <p:cNvPr id="125" name="Google Shape;125;p9"/>
          <p:cNvSpPr txBox="1"/>
          <p:nvPr>
            <p:ph idx="1" type="body"/>
          </p:nvPr>
        </p:nvSpPr>
        <p:spPr>
          <a:xfrm>
            <a:off x="141324" y="-23150"/>
            <a:ext cx="4118160" cy="524713"/>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Maths – Multiplication and Division 2</a:t>
            </a:r>
            <a:endParaRPr b="1" u="sng">
              <a:solidFill>
                <a:schemeClr val="dk1"/>
              </a:solidFill>
              <a:latin typeface="Trebuchet MS"/>
              <a:ea typeface="Trebuchet MS"/>
              <a:cs typeface="Trebuchet MS"/>
              <a:sym typeface="Trebuchet MS"/>
            </a:endParaRPr>
          </a:p>
        </p:txBody>
      </p:sp>
      <p:pic>
        <p:nvPicPr>
          <p:cNvPr id="126" name="Google Shape;126;p9"/>
          <p:cNvPicPr preferRelativeResize="0"/>
          <p:nvPr/>
        </p:nvPicPr>
        <p:blipFill rotWithShape="1">
          <a:blip r:embed="rId3">
            <a:alphaModFix/>
          </a:blip>
          <a:srcRect b="0" l="0" r="0" t="0"/>
          <a:stretch/>
        </p:blipFill>
        <p:spPr>
          <a:xfrm>
            <a:off x="170910" y="787069"/>
            <a:ext cx="3787015" cy="4223673"/>
          </a:xfrm>
          <a:prstGeom prst="rect">
            <a:avLst/>
          </a:prstGeom>
          <a:noFill/>
          <a:ln>
            <a:noFill/>
          </a:ln>
        </p:spPr>
      </p:pic>
      <p:pic>
        <p:nvPicPr>
          <p:cNvPr id="127" name="Google Shape;127;p9"/>
          <p:cNvPicPr preferRelativeResize="0"/>
          <p:nvPr/>
        </p:nvPicPr>
        <p:blipFill rotWithShape="1">
          <a:blip r:embed="rId4">
            <a:alphaModFix/>
          </a:blip>
          <a:srcRect b="0" l="0" r="0" t="0"/>
          <a:stretch/>
        </p:blipFill>
        <p:spPr>
          <a:xfrm>
            <a:off x="5160038" y="0"/>
            <a:ext cx="3813052" cy="501074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2f7305a7757_0_120"/>
          <p:cNvSpPr txBox="1"/>
          <p:nvPr>
            <p:ph idx="1" type="body"/>
          </p:nvPr>
        </p:nvSpPr>
        <p:spPr>
          <a:xfrm>
            <a:off x="311700" y="11524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Geography</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Geography, our autumn topic is the United Kingdom. The children will locating the UK, Great Britain and the British Isles, and regions and counties; identifying physical features and regeneration of one region.</a:t>
            </a:r>
            <a:endParaRPr sz="1100">
              <a:solidFill>
                <a:schemeClr val="dk1"/>
              </a:solidFill>
              <a:latin typeface="Roboto"/>
              <a:ea typeface="Roboto"/>
              <a:cs typeface="Roboto"/>
              <a:sym typeface="Roboto"/>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a:solidFill>
                  <a:schemeClr val="dk1"/>
                </a:solidFill>
                <a:latin typeface="Trebuchet MS"/>
                <a:ea typeface="Trebuchet MS"/>
                <a:cs typeface="Trebuchet MS"/>
                <a:sym typeface="Trebuchet MS"/>
              </a:rPr>
              <a:t>Looking at maps, talking about our region and regions you may have visited.</a:t>
            </a:r>
            <a:endParaRPr b="1"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p:txBody>
      </p:sp>
      <p:sp>
        <p:nvSpPr>
          <p:cNvPr id="133" name="Google Shape;133;g2f7305a7757_0_120"/>
          <p:cNvSpPr txBox="1"/>
          <p:nvPr>
            <p:ph idx="1" type="body"/>
          </p:nvPr>
        </p:nvSpPr>
        <p:spPr>
          <a:xfrm>
            <a:off x="4572000" y="11524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Science: Rocks and Fossils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This term we will be learning about rocks and fossils. We will compare and group together different kinds of rocks, describe in simple terms how fossils are formed when things that have lived are trapped within rock and recognise that soils are made from rocks and organic matter.</a:t>
            </a:r>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a:solidFill>
                  <a:schemeClr val="dk1"/>
                </a:solidFill>
                <a:latin typeface="Trebuchet MS"/>
                <a:ea typeface="Trebuchet MS"/>
                <a:cs typeface="Trebuchet MS"/>
                <a:sym typeface="Trebuchet MS"/>
              </a:rPr>
              <a:t>Looking at different rocks in your area and maybe even fossils.</a:t>
            </a:r>
            <a:endParaRPr b="1" sz="1100">
              <a:solidFill>
                <a:schemeClr val="dk1"/>
              </a:solidFill>
              <a:latin typeface="Trebuchet MS"/>
              <a:ea typeface="Trebuchet MS"/>
              <a:cs typeface="Trebuchet MS"/>
              <a:sym typeface="Trebuchet MS"/>
            </a:endParaRPr>
          </a:p>
        </p:txBody>
      </p:sp>
      <p:sp>
        <p:nvSpPr>
          <p:cNvPr id="134" name="Google Shape;134;g2f7305a7757_0_120"/>
          <p:cNvSpPr txBox="1"/>
          <p:nvPr>
            <p:ph idx="1" type="body"/>
          </p:nvPr>
        </p:nvSpPr>
        <p:spPr>
          <a:xfrm>
            <a:off x="311700" y="3251675"/>
            <a:ext cx="40728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DT: Engineering - Moving Parts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DT we will be researching, designing, making and evaluating a moving Christmas Card. We will look at moving parts and levers and how they work. The children will then design and create a moving part to fit within a Christmas Card.</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35" name="Google Shape;135;g2f7305a7757_0_12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36" name="Google Shape;136;g2f7305a7757_0_12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Autumn 2026</a:t>
            </a:r>
            <a:endParaRPr sz="2400"/>
          </a:p>
        </p:txBody>
      </p:sp>
      <p:pic>
        <p:nvPicPr>
          <p:cNvPr id="137" name="Google Shape;137;g2f7305a7757_0_120"/>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38" name="Google Shape;138;g2f7305a7757_0_120"/>
          <p:cNvSpPr txBox="1"/>
          <p:nvPr>
            <p:ph idx="1" type="body"/>
          </p:nvPr>
        </p:nvSpPr>
        <p:spPr>
          <a:xfrm>
            <a:off x="4572000" y="3251675"/>
            <a:ext cx="40728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 (1) How do people think about the Bible? (2) What is the Trinity?</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these units, the children will be exploring Christianity. We will look at its origins, content and significance. We will then look at the Holy Trinity.</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2"/>
          <p:cNvSpPr txBox="1"/>
          <p:nvPr>
            <p:ph idx="1" type="body"/>
          </p:nvPr>
        </p:nvSpPr>
        <p:spPr>
          <a:xfrm>
            <a:off x="4572000" y="1178875"/>
            <a:ext cx="4072800" cy="15993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PSHE: Social and Health Education</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Children will learn about Oldway’s school values during assemblies each week, and how these apply to everyday life for them. Our PSHE curriculum will initially focus on class rules and &amp; behaviours. We will then be thinking about ourselves, what makes us special and feel happy. </a:t>
            </a:r>
            <a:endParaRPr sz="1200">
              <a:solidFill>
                <a:schemeClr val="dk1"/>
              </a:solidFill>
              <a:latin typeface="Trebuchet MS"/>
              <a:ea typeface="Trebuchet MS"/>
              <a:cs typeface="Trebuchet MS"/>
              <a:sym typeface="Trebuchet MS"/>
            </a:endParaRPr>
          </a:p>
        </p:txBody>
      </p:sp>
      <p:sp>
        <p:nvSpPr>
          <p:cNvPr id="144" name="Google Shape;144;p12"/>
          <p:cNvSpPr txBox="1"/>
          <p:nvPr>
            <p:ph idx="1" type="body"/>
          </p:nvPr>
        </p:nvSpPr>
        <p:spPr>
          <a:xfrm>
            <a:off x="311700" y="3023075"/>
            <a:ext cx="26616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Computing: Slides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This term the children will be introduced to Google Slides and create their very own slide show about the Stone Age.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45" name="Google Shape;145;p12"/>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46" name="Google Shape;146;p12"/>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Autumn 2025</a:t>
            </a:r>
            <a:endParaRPr sz="2400"/>
          </a:p>
        </p:txBody>
      </p:sp>
      <p:pic>
        <p:nvPicPr>
          <p:cNvPr id="147" name="Google Shape;147;p12"/>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48" name="Google Shape;148;p12"/>
          <p:cNvSpPr txBox="1"/>
          <p:nvPr>
            <p:ph idx="1" type="body"/>
          </p:nvPr>
        </p:nvSpPr>
        <p:spPr>
          <a:xfrm>
            <a:off x="5983200" y="3023075"/>
            <a:ext cx="26616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Music – Ukulele</a:t>
            </a:r>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We will be developing our ukulele technique from Year 2 by learning to play new chords. We will play as an ensemble and increase our confidence to play in smaller groups.</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49" name="Google Shape;149;p12"/>
          <p:cNvSpPr txBox="1"/>
          <p:nvPr>
            <p:ph idx="1" type="body"/>
          </p:nvPr>
        </p:nvSpPr>
        <p:spPr>
          <a:xfrm>
            <a:off x="3147450" y="3023075"/>
            <a:ext cx="26616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French: Animals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For language the children will be learning some basic French phrases including numbers, colours and some greetings.</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50" name="Google Shape;150;p12"/>
          <p:cNvSpPr txBox="1"/>
          <p:nvPr>
            <p:ph idx="1" type="body"/>
          </p:nvPr>
        </p:nvSpPr>
        <p:spPr>
          <a:xfrm>
            <a:off x="311700" y="1178875"/>
            <a:ext cx="4072800" cy="15993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PE</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50">
                <a:solidFill>
                  <a:schemeClr val="dk1"/>
                </a:solidFill>
                <a:latin typeface="Trebuchet MS"/>
                <a:ea typeface="Trebuchet MS"/>
                <a:cs typeface="Trebuchet MS"/>
                <a:sym typeface="Trebuchet MS"/>
              </a:rPr>
              <a:t>Outdoor: </a:t>
            </a:r>
            <a:r>
              <a:rPr lang="en-GB" sz="1150">
                <a:solidFill>
                  <a:schemeClr val="dk1"/>
                </a:solidFill>
                <a:latin typeface="Trebuchet MS"/>
                <a:ea typeface="Trebuchet MS"/>
                <a:cs typeface="Trebuchet MS"/>
                <a:sym typeface="Trebuchet MS"/>
              </a:rPr>
              <a:t>Ball skills</a:t>
            </a:r>
            <a:endParaRPr sz="115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50">
                <a:solidFill>
                  <a:schemeClr val="dk1"/>
                </a:solidFill>
                <a:latin typeface="Trebuchet MS"/>
                <a:ea typeface="Trebuchet MS"/>
                <a:cs typeface="Trebuchet MS"/>
                <a:sym typeface="Trebuchet MS"/>
              </a:rPr>
              <a:t>Indoor: </a:t>
            </a:r>
            <a:r>
              <a:rPr lang="en-GB" sz="1150">
                <a:solidFill>
                  <a:schemeClr val="dk1"/>
                </a:solidFill>
                <a:latin typeface="Trebuchet MS"/>
                <a:ea typeface="Trebuchet MS"/>
                <a:cs typeface="Trebuchet MS"/>
                <a:sym typeface="Trebuchet MS"/>
              </a:rPr>
              <a:t>Gymnastics</a:t>
            </a:r>
            <a:endParaRPr sz="115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PE takes place twice a week. In our indoor sessions, we will be looking at coordination and static balance. For outdoor PE, the children will be looking at a variety of different sports and skills.</a:t>
            </a:r>
            <a:endParaRPr sz="1150">
              <a:solidFill>
                <a:schemeClr val="dk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3"/>
          <p:cNvSpPr txBox="1"/>
          <p:nvPr>
            <p:ph idx="1" type="body"/>
          </p:nvPr>
        </p:nvSpPr>
        <p:spPr>
          <a:xfrm>
            <a:off x="4572000" y="1152475"/>
            <a:ext cx="4072800" cy="16521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Art – Why we make art?</a:t>
            </a:r>
            <a:endParaRPr b="1" sz="15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Clr>
                <a:schemeClr val="dk1"/>
              </a:buClr>
              <a:buSzPts val="900"/>
              <a:buNone/>
            </a:pPr>
            <a:r>
              <a:rPr lang="en-GB" sz="1100">
                <a:solidFill>
                  <a:schemeClr val="dk1"/>
                </a:solidFill>
                <a:latin typeface="Trebuchet MS"/>
                <a:ea typeface="Trebuchet MS"/>
                <a:cs typeface="Trebuchet MS"/>
                <a:sym typeface="Trebuchet MS"/>
              </a:rPr>
              <a:t>In Art, the children will be exploring the purpose of art through the study of cave paintings from Lascaux. Using continuous line and considering the use of perspective.</a:t>
            </a:r>
            <a:endParaRPr sz="1100">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Clr>
                <a:schemeClr val="dk1"/>
              </a:buClr>
              <a:buSzPts val="900"/>
              <a:buNone/>
            </a:pPr>
            <a:r>
              <a:t/>
            </a:r>
            <a:endParaRPr sz="1100">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Clr>
                <a:schemeClr val="dk1"/>
              </a:buClr>
              <a:buSzPts val="900"/>
              <a:buNone/>
            </a:pPr>
            <a:r>
              <a:rPr lang="en-GB" sz="1100">
                <a:solidFill>
                  <a:schemeClr val="dk1"/>
                </a:solidFill>
                <a:latin typeface="Trebuchet MS"/>
                <a:ea typeface="Trebuchet MS"/>
                <a:cs typeface="Trebuchet MS"/>
                <a:sym typeface="Trebuchet MS"/>
              </a:rPr>
              <a:t>Some arts we will be looking at are:</a:t>
            </a:r>
            <a:endParaRPr>
              <a:latin typeface="Trebuchet MS"/>
              <a:ea typeface="Trebuchet MS"/>
              <a:cs typeface="Trebuchet MS"/>
              <a:sym typeface="Trebuchet MS"/>
            </a:endParaRPr>
          </a:p>
          <a:p>
            <a:pPr indent="0" lvl="0" marL="0" rtl="0" algn="l">
              <a:lnSpc>
                <a:spcPct val="100000"/>
              </a:lnSpc>
              <a:spcBef>
                <a:spcPts val="0"/>
              </a:spcBef>
              <a:spcAft>
                <a:spcPts val="0"/>
              </a:spcAft>
              <a:buClr>
                <a:schemeClr val="dk1"/>
              </a:buClr>
              <a:buSzPts val="900"/>
              <a:buNone/>
            </a:pPr>
            <a:r>
              <a:rPr lang="en-GB" sz="1100">
                <a:solidFill>
                  <a:schemeClr val="dk1"/>
                </a:solidFill>
                <a:latin typeface="Trebuchet MS"/>
                <a:ea typeface="Trebuchet MS"/>
                <a:cs typeface="Trebuchet MS"/>
                <a:sym typeface="Trebuchet MS"/>
              </a:rPr>
              <a:t>Satoshi Kitamura</a:t>
            </a:r>
            <a:endParaRPr>
              <a:latin typeface="Trebuchet MS"/>
              <a:ea typeface="Trebuchet MS"/>
              <a:cs typeface="Trebuchet MS"/>
              <a:sym typeface="Trebuchet MS"/>
            </a:endParaRPr>
          </a:p>
          <a:p>
            <a:pPr indent="0" lvl="0" marL="0" rtl="0" algn="l">
              <a:lnSpc>
                <a:spcPct val="100000"/>
              </a:lnSpc>
              <a:spcBef>
                <a:spcPts val="0"/>
              </a:spcBef>
              <a:spcAft>
                <a:spcPts val="0"/>
              </a:spcAft>
              <a:buClr>
                <a:schemeClr val="dk1"/>
              </a:buClr>
              <a:buSzPts val="900"/>
              <a:buNone/>
            </a:pPr>
            <a:r>
              <a:rPr lang="en-GB" sz="1100">
                <a:solidFill>
                  <a:schemeClr val="dk1"/>
                </a:solidFill>
                <a:latin typeface="Trebuchet MS"/>
                <a:ea typeface="Trebuchet MS"/>
                <a:cs typeface="Trebuchet MS"/>
                <a:sym typeface="Trebuchet MS"/>
              </a:rPr>
              <a:t>Pablo Picasso</a:t>
            </a:r>
            <a:endParaRPr>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Font typeface="Arial"/>
              <a:buNone/>
            </a:pPr>
            <a:r>
              <a:t/>
            </a:r>
            <a:endParaRPr sz="1200">
              <a:solidFill>
                <a:schemeClr val="dk1"/>
              </a:solidFill>
              <a:latin typeface="Trebuchet MS"/>
              <a:ea typeface="Trebuchet MS"/>
              <a:cs typeface="Trebuchet MS"/>
              <a:sym typeface="Trebuchet MS"/>
            </a:endParaRPr>
          </a:p>
        </p:txBody>
      </p:sp>
      <p:sp>
        <p:nvSpPr>
          <p:cNvPr id="156" name="Google Shape;156;p3"/>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57" name="Google Shape;157;p3"/>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Autumn 2025</a:t>
            </a:r>
            <a:endParaRPr sz="2400"/>
          </a:p>
        </p:txBody>
      </p:sp>
      <p:pic>
        <p:nvPicPr>
          <p:cNvPr id="158" name="Google Shape;158;p3"/>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59" name="Google Shape;159;p3"/>
          <p:cNvSpPr txBox="1"/>
          <p:nvPr>
            <p:ph idx="1" type="body"/>
          </p:nvPr>
        </p:nvSpPr>
        <p:spPr>
          <a:xfrm>
            <a:off x="311700" y="1178875"/>
            <a:ext cx="4072800" cy="15993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History – Stone Age</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We will be learning how settlements, food, communities and beliefs changed across the Palaeolithic, Mesolithic, Neolithic, Bronze Age and Iron Age.</a:t>
            </a:r>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We will also be taking a trip to Kent’s Cavern on either the 12</a:t>
            </a:r>
            <a:r>
              <a:rPr baseline="30000" lang="en-GB" sz="1150">
                <a:solidFill>
                  <a:schemeClr val="dk1"/>
                </a:solidFill>
                <a:latin typeface="Trebuchet MS"/>
                <a:ea typeface="Trebuchet MS"/>
                <a:cs typeface="Trebuchet MS"/>
                <a:sym typeface="Trebuchet MS"/>
              </a:rPr>
              <a:t>th</a:t>
            </a:r>
            <a:r>
              <a:rPr lang="en-GB" sz="1150">
                <a:solidFill>
                  <a:schemeClr val="dk1"/>
                </a:solidFill>
                <a:latin typeface="Trebuchet MS"/>
                <a:ea typeface="Trebuchet MS"/>
                <a:cs typeface="Trebuchet MS"/>
                <a:sym typeface="Trebuchet MS"/>
              </a:rPr>
              <a:t> or 13</a:t>
            </a:r>
            <a:r>
              <a:rPr baseline="30000" lang="en-GB" sz="1150">
                <a:solidFill>
                  <a:schemeClr val="dk1"/>
                </a:solidFill>
                <a:latin typeface="Trebuchet MS"/>
                <a:ea typeface="Trebuchet MS"/>
                <a:cs typeface="Trebuchet MS"/>
                <a:sym typeface="Trebuchet MS"/>
              </a:rPr>
              <a:t>th</a:t>
            </a:r>
            <a:r>
              <a:rPr lang="en-GB" sz="1150">
                <a:solidFill>
                  <a:schemeClr val="dk1"/>
                </a:solidFill>
                <a:latin typeface="Trebuchet MS"/>
                <a:ea typeface="Trebuchet MS"/>
                <a:cs typeface="Trebuchet MS"/>
                <a:sym typeface="Trebuchet MS"/>
              </a:rPr>
              <a:t> of November.</a:t>
            </a:r>
            <a:endParaRPr sz="115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50">
              <a:solidFill>
                <a:schemeClr val="dk1"/>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g30059449d06_0_33"/>
          <p:cNvSpPr txBox="1"/>
          <p:nvPr>
            <p:ph idx="1" type="body"/>
          </p:nvPr>
        </p:nvSpPr>
        <p:spPr>
          <a:xfrm>
            <a:off x="311700" y="1152475"/>
            <a:ext cx="83331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Reading</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In Year 3, children should be reading everyday and to an adult at home at least four times per week for at least 15 minutes. Children should record their reading, daily, in their reading record. Please encourage your child to read as frequently as possible at home; this can have a huge impact on </a:t>
            </a:r>
            <a:r>
              <a:rPr i="1" lang="en-GB" sz="1400">
                <a:solidFill>
                  <a:schemeClr val="dk1"/>
                </a:solidFill>
                <a:latin typeface="Trebuchet MS"/>
                <a:ea typeface="Trebuchet MS"/>
                <a:cs typeface="Trebuchet MS"/>
                <a:sym typeface="Trebuchet MS"/>
              </a:rPr>
              <a:t>all</a:t>
            </a:r>
            <a:r>
              <a:rPr lang="en-GB" sz="1400">
                <a:solidFill>
                  <a:schemeClr val="dk1"/>
                </a:solidFill>
                <a:latin typeface="Trebuchet MS"/>
                <a:ea typeface="Trebuchet MS"/>
                <a:cs typeface="Trebuchet MS"/>
                <a:sym typeface="Trebuchet MS"/>
              </a:rPr>
              <a:t> areas of their learning.</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Spellings</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A spelling assignment will be set each Friday and weekly spellings will be tested the following Friday. Children should practise their spellings using Spelling Shed. Children should play at least three games on Spelling Shed per week.</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Maths</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Children should use Times Tables Rock Stars to ensure that they have a rapid recall of all multiplication and division facts up to the 8 times table.  We recommend that children practise at home at least three times a week for 15-20 mins. </a:t>
            </a:r>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p:txBody>
      </p:sp>
      <p:sp>
        <p:nvSpPr>
          <p:cNvPr id="165" name="Google Shape;165;g30059449d06_0_33"/>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66" name="Google Shape;166;g30059449d06_0_33"/>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Home Learning</a:t>
            </a:r>
            <a:endParaRPr sz="2400"/>
          </a:p>
        </p:txBody>
      </p:sp>
      <p:pic>
        <p:nvPicPr>
          <p:cNvPr id="167" name="Google Shape;167;g30059449d06_0_33"/>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g30059449d06_0_18"/>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73" name="Google Shape;173;g30059449d06_0_18"/>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Behaviour </a:t>
            </a:r>
            <a:endParaRPr sz="2400"/>
          </a:p>
        </p:txBody>
      </p:sp>
      <p:pic>
        <p:nvPicPr>
          <p:cNvPr id="174" name="Google Shape;174;g30059449d06_0_18"/>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
        <p:nvSpPr>
          <p:cNvPr id="175" name="Google Shape;175;g30059449d06_0_18"/>
          <p:cNvSpPr txBox="1"/>
          <p:nvPr>
            <p:ph idx="1" type="body"/>
          </p:nvPr>
        </p:nvSpPr>
        <p:spPr>
          <a:xfrm>
            <a:off x="311700" y="1152475"/>
            <a:ext cx="8380500" cy="3990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We continue to work across the curriculum to develop co-operative learning and social skills. Pupils are encouraged to discuss matters relevant to them, their behaviour and their relationships with others. The School takes a trauma-informed approach to managing behaviour.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The school operates a Positive Behaviour Policy. Rewards take the form of verbal praise, House points, certificates and ‘marbles-in-the-jar’ for effort and attainment across the whole range of school activity, linked to Oldway’s values. Certificates are presented to the children in Celebration Assembly on Friday mornings and each half term, when the marble jar has been filled and the marbles counted, the class is entitled to a class treat - enjoyed by all. Additional certificates are awarded for good behaviour and cooperative play at lunch times. Children who continuously make good choices will be nominated for a ‘Hot Chocolate with the Head’ and others may receive a ‘Golden Phone Call.’</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Consequences vary according to the seriousness of the incident and/or behaviour. On occasion, children are required to finish class activities at playtime or at home if lesson time has been missed by poor behaviour in class. Missed break time or lunchtime operates as a sanction when things go ‘more wrong’. During this time, children will be able to reflect on how to improve their behaviour and decide ‘how to make things right’. When poor or inappropriate behaviour is persistent, parents are contacted and are asked to discuss concerns with either Mrs Milligan (Assistant Head), Miss Eva Rowe/ Mrs L Chalk (Family Support Workers), Mrs Laura Bateman/ Lynn Oliver (SENCOs), Mr Chris Hallett (Deputy Headteacher) or Mrs Emma Bamber (Headteacher).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When there are questions or concerns, your first point of contact should be the class teacher, who knows your child best. In addition, Mrs Milligan (Assistant Head) is also available to give assistance.</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g30059449d06_0_6"/>
          <p:cNvSpPr txBox="1"/>
          <p:nvPr>
            <p:ph idx="1" type="body"/>
          </p:nvPr>
        </p:nvSpPr>
        <p:spPr>
          <a:xfrm>
            <a:off x="3117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Y3 Teachers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b="1" lang="en-GB" sz="1200">
                <a:solidFill>
                  <a:schemeClr val="dk1"/>
                </a:solidFill>
                <a:latin typeface="Trebuchet MS"/>
                <a:ea typeface="Trebuchet MS"/>
                <a:cs typeface="Trebuchet MS"/>
                <a:sym typeface="Trebuchet MS"/>
              </a:rPr>
              <a:t>Miss Worthington/Mrs Rendell (Friday)</a:t>
            </a:r>
            <a:r>
              <a:rPr b="1" lang="en-GB" sz="1200">
                <a:solidFill>
                  <a:schemeClr val="dk1"/>
                </a:solidFill>
                <a:latin typeface="Trebuchet MS"/>
                <a:ea typeface="Trebuchet MS"/>
                <a:cs typeface="Trebuchet MS"/>
                <a:sym typeface="Trebuchet MS"/>
              </a:rPr>
              <a:t> </a:t>
            </a:r>
            <a:r>
              <a:rPr lang="en-GB" sz="1200">
                <a:solidFill>
                  <a:schemeClr val="dk1"/>
                </a:solidFill>
                <a:latin typeface="Trebuchet MS"/>
                <a:ea typeface="Trebuchet MS"/>
                <a:cs typeface="Trebuchet MS"/>
                <a:sym typeface="Trebuchet MS"/>
              </a:rPr>
              <a:t>Babbacombe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b="1" lang="en-GB" sz="1200">
                <a:solidFill>
                  <a:schemeClr val="dk1"/>
                </a:solidFill>
                <a:latin typeface="Trebuchet MS"/>
                <a:ea typeface="Trebuchet MS"/>
                <a:cs typeface="Trebuchet MS"/>
                <a:sym typeface="Trebuchet MS"/>
              </a:rPr>
              <a:t>Mr Turner</a:t>
            </a:r>
            <a:r>
              <a:rPr b="1" lang="en-GB" sz="1200">
                <a:solidFill>
                  <a:schemeClr val="dk1"/>
                </a:solidFill>
                <a:latin typeface="Trebuchet MS"/>
                <a:ea typeface="Trebuchet MS"/>
                <a:cs typeface="Trebuchet MS"/>
                <a:sym typeface="Trebuchet MS"/>
              </a:rPr>
              <a:t> </a:t>
            </a:r>
            <a:r>
              <a:rPr lang="en-GB" sz="1200">
                <a:solidFill>
                  <a:schemeClr val="dk1"/>
                </a:solidFill>
                <a:latin typeface="Trebuchet MS"/>
                <a:ea typeface="Trebuchet MS"/>
                <a:cs typeface="Trebuchet MS"/>
                <a:sym typeface="Trebuchet MS"/>
              </a:rPr>
              <a:t>Oddicombe Beach</a:t>
            </a: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b="1" lang="en-GB" sz="1200">
                <a:solidFill>
                  <a:schemeClr val="dk1"/>
                </a:solidFill>
                <a:latin typeface="Trebuchet MS"/>
                <a:ea typeface="Trebuchet MS"/>
                <a:cs typeface="Trebuchet MS"/>
                <a:sym typeface="Trebuchet MS"/>
              </a:rPr>
              <a:t>Mrs Claridge</a:t>
            </a:r>
            <a:r>
              <a:rPr b="1" lang="en-GB" sz="1200">
                <a:solidFill>
                  <a:schemeClr val="dk1"/>
                </a:solidFill>
                <a:latin typeface="Trebuchet MS"/>
                <a:ea typeface="Trebuchet MS"/>
                <a:cs typeface="Trebuchet MS"/>
                <a:sym typeface="Trebuchet MS"/>
              </a:rPr>
              <a:t> </a:t>
            </a:r>
            <a:r>
              <a:rPr lang="en-GB" sz="1200">
                <a:solidFill>
                  <a:schemeClr val="dk1"/>
                </a:solidFill>
                <a:latin typeface="Trebuchet MS"/>
                <a:ea typeface="Trebuchet MS"/>
                <a:cs typeface="Trebuchet MS"/>
                <a:sym typeface="Trebuchet MS"/>
              </a:rPr>
              <a:t>(Mon – Wed) and </a:t>
            </a:r>
            <a:r>
              <a:rPr b="1" lang="en-GB" sz="1200">
                <a:solidFill>
                  <a:schemeClr val="dk1"/>
                </a:solidFill>
                <a:latin typeface="Trebuchet MS"/>
                <a:ea typeface="Trebuchet MS"/>
                <a:cs typeface="Trebuchet MS"/>
                <a:sym typeface="Trebuchet MS"/>
              </a:rPr>
              <a:t>Mrs Wingrove</a:t>
            </a:r>
            <a:r>
              <a:rPr b="1" lang="en-GB" sz="1200">
                <a:solidFill>
                  <a:schemeClr val="dk1"/>
                </a:solidFill>
                <a:latin typeface="Trebuchet MS"/>
                <a:ea typeface="Trebuchet MS"/>
                <a:cs typeface="Trebuchet MS"/>
                <a:sym typeface="Trebuchet MS"/>
              </a:rPr>
              <a:t> </a:t>
            </a:r>
            <a:r>
              <a:rPr lang="en-GB" sz="1200">
                <a:solidFill>
                  <a:schemeClr val="dk1"/>
                </a:solidFill>
                <a:latin typeface="Trebuchet MS"/>
                <a:ea typeface="Trebuchet MS"/>
                <a:cs typeface="Trebuchet MS"/>
                <a:sym typeface="Trebuchet MS"/>
              </a:rPr>
              <a:t>(Thurs – Fri) Meadfoot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t/>
            </a:r>
            <a:endParaRPr b="1" sz="1200" u="sng">
              <a:solidFill>
                <a:schemeClr val="dk1"/>
              </a:solidFill>
              <a:latin typeface="Trebuchet MS"/>
              <a:ea typeface="Trebuchet MS"/>
              <a:cs typeface="Trebuchet MS"/>
              <a:sym typeface="Trebuchet MS"/>
            </a:endParaRPr>
          </a:p>
        </p:txBody>
      </p:sp>
      <p:sp>
        <p:nvSpPr>
          <p:cNvPr id="181" name="Google Shape;181;g30059449d06_0_6"/>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82" name="Google Shape;182;g30059449d06_0_6"/>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3 Staff </a:t>
            </a:r>
            <a:endParaRPr sz="2400"/>
          </a:p>
        </p:txBody>
      </p:sp>
      <p:pic>
        <p:nvPicPr>
          <p:cNvPr id="183" name="Google Shape;183;g30059449d06_0_6"/>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
        <p:nvSpPr>
          <p:cNvPr id="184" name="Google Shape;184;g30059449d06_0_6"/>
          <p:cNvSpPr txBox="1"/>
          <p:nvPr>
            <p:ph idx="1" type="body"/>
          </p:nvPr>
        </p:nvSpPr>
        <p:spPr>
          <a:xfrm>
            <a:off x="45198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Y3 Teaching Assistants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Miss Roberts (HLTA)</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Moylan-Jones</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Court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zmilligan</dc:creator>
</cp:coreProperties>
</file>