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20" roundtripDataSignature="AMtx7mhJyWMKaZTXKnVCnkyjPgWca+6Cd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 name="Google Shape;6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2f7305a7757_0_1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6" name="Google Shape;76;g2f7305a7757_0_1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2f7305a7757_0_1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6" name="Google Shape;86;g2f7305a7757_0_1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2f7305a7757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9" name="Google Shape;109;g2f7305a7757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2f7305a7757_0_5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7" name="Google Shape;127;g2f7305a7757_0_5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2f7305a7757_0_1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8" name="Google Shape;138;g2f7305a7757_0_1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0" name="Google Shape;16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30059449d06_0_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0" name="Google Shape;170;g30059449d06_0_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30059449d06_0_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8" name="Google Shape;178;g30059449d06_0_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0059449d06_0_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6" name="Google Shape;186;g30059449d06_0_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1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1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15"/>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6" name="Google Shape;16;p1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1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1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1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17"/>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17"/>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1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1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1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19"/>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19"/>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0"/>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1"/>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1"/>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1"/>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2"/>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23"/>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3"/>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D9D2E9"/>
        </a:solidFill>
      </p:bgPr>
    </p:bg>
    <p:spTree>
      <p:nvGrpSpPr>
        <p:cNvPr id="5" name="Shape 5"/>
        <p:cNvGrpSpPr/>
        <p:nvPr/>
      </p:nvGrpSpPr>
      <p:grpSpPr>
        <a:xfrm>
          <a:off x="0" y="0"/>
          <a:ext cx="0" cy="0"/>
          <a:chOff x="0" y="0"/>
          <a:chExt cx="0" cy="0"/>
        </a:xfrm>
      </p:grpSpPr>
      <p:sp>
        <p:nvSpPr>
          <p:cNvPr id="6" name="Google Shape;6;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5.png"/><Relationship Id="rId4" Type="http://schemas.openxmlformats.org/officeDocument/2006/relationships/image" Target="../media/image3.png"/><Relationship Id="rId5" Type="http://schemas.openxmlformats.org/officeDocument/2006/relationships/image" Target="../media/image11.png"/><Relationship Id="rId6" Type="http://schemas.openxmlformats.org/officeDocument/2006/relationships/image" Target="../media/image2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13.png"/><Relationship Id="rId5" Type="http://schemas.openxmlformats.org/officeDocument/2006/relationships/image" Target="../media/image7.png"/><Relationship Id="rId6"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image" Target="../media/image1.png"/><Relationship Id="rId5" Type="http://schemas.openxmlformats.org/officeDocument/2006/relationships/image" Target="../media/image23.png"/><Relationship Id="rId6"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22.png"/><Relationship Id="rId5" Type="http://schemas.openxmlformats.org/officeDocument/2006/relationships/image" Target="../media/image5.png"/><Relationship Id="rId6" Type="http://schemas.openxmlformats.org/officeDocument/2006/relationships/image" Target="../media/image4.png"/><Relationship Id="rId7" Type="http://schemas.openxmlformats.org/officeDocument/2006/relationships/image" Target="../media/image16.png"/><Relationship Id="rId8"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8.png"/><Relationship Id="rId4" Type="http://schemas.openxmlformats.org/officeDocument/2006/relationships/image" Target="../media/image21.png"/><Relationship Id="rId5"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ph idx="4294967295" type="body"/>
          </p:nvPr>
        </p:nvSpPr>
        <p:spPr>
          <a:xfrm>
            <a:off x="311700" y="1707450"/>
            <a:ext cx="8368800" cy="3113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474">
                <a:solidFill>
                  <a:schemeClr val="dk1"/>
                </a:solidFill>
                <a:latin typeface="Trebuchet MS"/>
                <a:ea typeface="Trebuchet MS"/>
                <a:cs typeface="Trebuchet MS"/>
                <a:sym typeface="Trebuchet MS"/>
              </a:rPr>
              <a:t>Year 4 Curriculum Plan: Autumn 2026</a:t>
            </a:r>
            <a:endParaRPr b="1" sz="2474">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The aim of Oldway Primary School is to provide opportunities for children to develop as independent, confident and successful learners, with high aspirations and the skills to make a positive contribution to their community.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We aim to provide a curriculum which is enriching and challenging, where children experience the opportunity to learn in a wide range of contexts with meaningful outcomes.  The curriculum has been designed so that it:</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supports pupils' personal development;</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develops a love of learning;</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prepares pupils for work and lifelong learning;</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develops children as global citizens.</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p:txBody>
      </p:sp>
      <p:pic>
        <p:nvPicPr>
          <p:cNvPr id="55" name="Google Shape;55;p1"/>
          <p:cNvPicPr preferRelativeResize="0"/>
          <p:nvPr/>
        </p:nvPicPr>
        <p:blipFill rotWithShape="1">
          <a:blip r:embed="rId3">
            <a:alphaModFix/>
          </a:blip>
          <a:srcRect b="0" l="0" r="0" t="0"/>
          <a:stretch/>
        </p:blipFill>
        <p:spPr>
          <a:xfrm>
            <a:off x="152400" y="76200"/>
            <a:ext cx="8839199" cy="138914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5"/>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61" name="Google Shape;61;p5"/>
          <p:cNvSpPr txBox="1"/>
          <p:nvPr>
            <p:ph idx="1" type="body"/>
          </p:nvPr>
        </p:nvSpPr>
        <p:spPr>
          <a:xfrm>
            <a:off x="311700" y="1152475"/>
            <a:ext cx="4072800" cy="39033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READING from the Reading Spine</a:t>
            </a:r>
            <a:endParaRPr b="1" sz="1200" u="sng">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Our core book at the start of this term is </a:t>
            </a:r>
            <a:r>
              <a:rPr i="1" lang="en-GB" sz="1100">
                <a:solidFill>
                  <a:schemeClr val="dk1"/>
                </a:solidFill>
                <a:latin typeface="Trebuchet MS"/>
                <a:ea typeface="Trebuchet MS"/>
                <a:cs typeface="Trebuchet MS"/>
                <a:sym typeface="Trebuchet MS"/>
              </a:rPr>
              <a:t>The Miraculous Journey of Edward Tulane </a:t>
            </a:r>
            <a:r>
              <a:rPr lang="en-GB" sz="1100">
                <a:solidFill>
                  <a:schemeClr val="dk1"/>
                </a:solidFill>
                <a:latin typeface="Trebuchet MS"/>
                <a:ea typeface="Trebuchet MS"/>
                <a:cs typeface="Trebuchet MS"/>
                <a:sym typeface="Trebuchet MS"/>
              </a:rPr>
              <a:t>by Kate DiCamillo. We will be reading this book daily as part of our Read at 3 and will also be analysing key chapters within our daily reading lessons.</a:t>
            </a:r>
            <a:endParaRPr sz="11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To link to our history topic, we will also be reading the following texts during our daily reading lessons:</a:t>
            </a:r>
            <a:endParaRPr sz="1100">
              <a:solidFill>
                <a:schemeClr val="dk1"/>
              </a:solidFill>
              <a:latin typeface="Trebuchet MS"/>
              <a:ea typeface="Trebuchet MS"/>
              <a:cs typeface="Trebuchet MS"/>
              <a:sym typeface="Trebuchet MS"/>
            </a:endParaRPr>
          </a:p>
          <a:p>
            <a:pPr indent="-171450" lvl="0" marL="628650" rtl="0" algn="l">
              <a:lnSpc>
                <a:spcPct val="115000"/>
              </a:lnSpc>
              <a:spcBef>
                <a:spcPts val="0"/>
              </a:spcBef>
              <a:spcAft>
                <a:spcPts val="0"/>
              </a:spcAft>
              <a:buSzPts val="1800"/>
              <a:buFont typeface="Trebuchet MS"/>
              <a:buChar char="-"/>
            </a:pPr>
            <a:r>
              <a:rPr i="1" lang="en-GB" sz="1100">
                <a:solidFill>
                  <a:schemeClr val="dk1"/>
                </a:solidFill>
                <a:latin typeface="Trebuchet MS"/>
                <a:ea typeface="Trebuchet MS"/>
                <a:cs typeface="Trebuchet MS"/>
                <a:sym typeface="Trebuchet MS"/>
              </a:rPr>
              <a:t>Uncover |History – The Maya </a:t>
            </a:r>
            <a:r>
              <a:rPr lang="en-GB" sz="1100">
                <a:solidFill>
                  <a:schemeClr val="dk1"/>
                </a:solidFill>
                <a:latin typeface="Trebuchet MS"/>
                <a:ea typeface="Trebuchet MS"/>
                <a:cs typeface="Trebuchet MS"/>
                <a:sym typeface="Trebuchet MS"/>
              </a:rPr>
              <a:t>by Claire Hibbert</a:t>
            </a:r>
            <a:endParaRPr sz="1100">
              <a:solidFill>
                <a:schemeClr val="dk1"/>
              </a:solidFill>
              <a:latin typeface="Trebuchet MS"/>
              <a:ea typeface="Trebuchet MS"/>
              <a:cs typeface="Trebuchet MS"/>
              <a:sym typeface="Trebuchet MS"/>
            </a:endParaRPr>
          </a:p>
          <a:p>
            <a:pPr indent="-171450" lvl="0" marL="628650" rtl="0" algn="l">
              <a:lnSpc>
                <a:spcPct val="115000"/>
              </a:lnSpc>
              <a:spcBef>
                <a:spcPts val="0"/>
              </a:spcBef>
              <a:spcAft>
                <a:spcPts val="0"/>
              </a:spcAft>
              <a:buSzPts val="1800"/>
              <a:buFont typeface="Trebuchet MS"/>
              <a:buChar char="-"/>
            </a:pPr>
            <a:r>
              <a:rPr i="1" lang="en-GB" sz="1100">
                <a:solidFill>
                  <a:schemeClr val="dk1"/>
                </a:solidFill>
                <a:latin typeface="Trebuchet MS"/>
                <a:ea typeface="Trebuchet MS"/>
                <a:cs typeface="Trebuchet MS"/>
                <a:sym typeface="Trebuchet MS"/>
              </a:rPr>
              <a:t>DK Findout! Maya, Incas and Aztecs</a:t>
            </a:r>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Each term, we also read and perform a selection of poems.</a:t>
            </a:r>
            <a:endParaRPr sz="11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In addition to this, the children have the opportunity to read for pleasure regularly. Our Bookopoly challenge is used to encourage the children to read a breadth of books at an appropriate level. </a:t>
            </a:r>
            <a:endParaRPr sz="1100">
              <a:solidFill>
                <a:schemeClr val="dk1"/>
              </a:solidFill>
              <a:latin typeface="Trebuchet MS"/>
              <a:ea typeface="Trebuchet MS"/>
              <a:cs typeface="Trebuchet MS"/>
              <a:sym typeface="Trebuchet MS"/>
            </a:endParaRPr>
          </a:p>
        </p:txBody>
      </p:sp>
      <p:sp>
        <p:nvSpPr>
          <p:cNvPr id="62" name="Google Shape;62;p5"/>
          <p:cNvSpPr txBox="1"/>
          <p:nvPr>
            <p:ph type="title"/>
          </p:nvPr>
        </p:nvSpPr>
        <p:spPr>
          <a:xfrm>
            <a:off x="311700" y="199375"/>
            <a:ext cx="84108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4: Autumn 2026</a:t>
            </a:r>
            <a:endParaRPr sz="2400"/>
          </a:p>
        </p:txBody>
      </p:sp>
      <p:pic>
        <p:nvPicPr>
          <p:cNvPr id="63" name="Google Shape;63;p5"/>
          <p:cNvPicPr preferRelativeResize="0"/>
          <p:nvPr/>
        </p:nvPicPr>
        <p:blipFill rotWithShape="1">
          <a:blip r:embed="rId3">
            <a:alphaModFix/>
          </a:blip>
          <a:srcRect b="15739" l="0" r="0" t="0"/>
          <a:stretch/>
        </p:blipFill>
        <p:spPr>
          <a:xfrm>
            <a:off x="405900" y="227575"/>
            <a:ext cx="1152525" cy="762000"/>
          </a:xfrm>
          <a:prstGeom prst="rect">
            <a:avLst/>
          </a:prstGeom>
          <a:noFill/>
          <a:ln>
            <a:noFill/>
          </a:ln>
        </p:spPr>
      </p:pic>
      <p:sp>
        <p:nvSpPr>
          <p:cNvPr id="64" name="Google Shape;64;p5"/>
          <p:cNvSpPr txBox="1"/>
          <p:nvPr>
            <p:ph idx="1" type="body"/>
          </p:nvPr>
        </p:nvSpPr>
        <p:spPr>
          <a:xfrm>
            <a:off x="4649700" y="1152475"/>
            <a:ext cx="4072800" cy="39033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WRITING using BookWrites</a:t>
            </a:r>
            <a:endParaRPr b="1" sz="1200" u="sng">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In the first half term, we will be teaching narrative writing using </a:t>
            </a:r>
            <a:r>
              <a:rPr i="1" lang="en-GB" sz="1100">
                <a:solidFill>
                  <a:schemeClr val="dk1"/>
                </a:solidFill>
                <a:latin typeface="Trebuchet MS"/>
                <a:ea typeface="Trebuchet MS"/>
                <a:cs typeface="Trebuchet MS"/>
                <a:sym typeface="Trebuchet MS"/>
              </a:rPr>
              <a:t>Gregory Cool </a:t>
            </a:r>
            <a:r>
              <a:rPr lang="en-GB" sz="1100">
                <a:solidFill>
                  <a:schemeClr val="dk1"/>
                </a:solidFill>
                <a:latin typeface="Trebuchet MS"/>
                <a:ea typeface="Trebuchet MS"/>
                <a:cs typeface="Trebuchet MS"/>
                <a:sym typeface="Trebuchet MS"/>
              </a:rPr>
              <a:t>by Carline Binch and non-fiction writing using </a:t>
            </a:r>
            <a:r>
              <a:rPr i="1" lang="en-GB" sz="1100">
                <a:solidFill>
                  <a:schemeClr val="dk1"/>
                </a:solidFill>
                <a:latin typeface="Trebuchet MS"/>
                <a:ea typeface="Trebuchet MS"/>
                <a:cs typeface="Trebuchet MS"/>
                <a:sym typeface="Trebuchet MS"/>
              </a:rPr>
              <a:t>An Anthology of Intriguing Animals </a:t>
            </a:r>
            <a:r>
              <a:rPr lang="en-GB" sz="1100">
                <a:solidFill>
                  <a:schemeClr val="dk1"/>
                </a:solidFill>
                <a:latin typeface="Trebuchet MS"/>
                <a:ea typeface="Trebuchet MS"/>
                <a:cs typeface="Trebuchet MS"/>
                <a:sym typeface="Trebuchet MS"/>
              </a:rPr>
              <a:t>by Ben Hoare. The children will write stories based on the theme and structure of </a:t>
            </a:r>
            <a:r>
              <a:rPr i="1" lang="en-GB" sz="1100">
                <a:solidFill>
                  <a:schemeClr val="dk1"/>
                </a:solidFill>
                <a:latin typeface="Trebuchet MS"/>
                <a:ea typeface="Trebuchet MS"/>
                <a:cs typeface="Trebuchet MS"/>
                <a:sym typeface="Trebuchet MS"/>
              </a:rPr>
              <a:t>Gregory Cool </a:t>
            </a:r>
            <a:r>
              <a:rPr lang="en-GB" sz="1100">
                <a:solidFill>
                  <a:schemeClr val="dk1"/>
                </a:solidFill>
                <a:latin typeface="Trebuchet MS"/>
                <a:ea typeface="Trebuchet MS"/>
                <a:cs typeface="Trebuchet MS"/>
                <a:sym typeface="Trebuchet MS"/>
              </a:rPr>
              <a:t>and will research and write an information page about an animal of their choice.</a:t>
            </a:r>
            <a:endParaRPr sz="11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Following this, the children will write, and perform,  poems based on their reading of </a:t>
            </a:r>
            <a:r>
              <a:rPr i="1" lang="en-GB" sz="1100">
                <a:solidFill>
                  <a:schemeClr val="dk1"/>
                </a:solidFill>
                <a:latin typeface="Trebuchet MS"/>
                <a:ea typeface="Trebuchet MS"/>
                <a:cs typeface="Trebuchet MS"/>
                <a:sym typeface="Trebuchet MS"/>
              </a:rPr>
              <a:t>Poetry Pie </a:t>
            </a:r>
            <a:r>
              <a:rPr lang="en-GB" sz="1100">
                <a:solidFill>
                  <a:schemeClr val="dk1"/>
                </a:solidFill>
                <a:latin typeface="Trebuchet MS"/>
                <a:ea typeface="Trebuchet MS"/>
                <a:cs typeface="Trebuchet MS"/>
                <a:sym typeface="Trebuchet MS"/>
              </a:rPr>
              <a:t>by Roger McGough and will write their own story chapter for the book </a:t>
            </a:r>
            <a:r>
              <a:rPr i="1" lang="en-GB" sz="1100">
                <a:solidFill>
                  <a:schemeClr val="dk1"/>
                </a:solidFill>
                <a:latin typeface="Trebuchet MS"/>
                <a:ea typeface="Trebuchet MS"/>
                <a:cs typeface="Trebuchet MS"/>
                <a:sym typeface="Trebuchet MS"/>
              </a:rPr>
              <a:t>The Snowman </a:t>
            </a:r>
            <a:r>
              <a:rPr lang="en-GB" sz="1100">
                <a:solidFill>
                  <a:schemeClr val="dk1"/>
                </a:solidFill>
                <a:latin typeface="Trebuchet MS"/>
                <a:ea typeface="Trebuchet MS"/>
                <a:cs typeface="Trebuchet MS"/>
                <a:sym typeface="Trebuchet MS"/>
              </a:rPr>
              <a:t>by Michael Morpurg.</a:t>
            </a:r>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Weekly spellings are taught in discrete lessons. We will set a weekly spelling assignment on Spelling Shed each Friday and children should practise their spellings, using Spelling Shed, at least three times each week.</a:t>
            </a:r>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Handwriting is taught using the Nelson scheme.</a:t>
            </a:r>
            <a:endParaRPr sz="1100">
              <a:solidFill>
                <a:schemeClr val="dk1"/>
              </a:solidFill>
              <a:latin typeface="Trebuchet MS"/>
              <a:ea typeface="Trebuchet MS"/>
              <a:cs typeface="Trebuchet MS"/>
              <a:sym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6"/>
          <p:cNvSpPr txBox="1"/>
          <p:nvPr>
            <p:ph type="title"/>
          </p:nvPr>
        </p:nvSpPr>
        <p:spPr>
          <a:xfrm>
            <a:off x="1593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latin typeface="Trebuchet MS"/>
                <a:ea typeface="Trebuchet MS"/>
                <a:cs typeface="Trebuchet MS"/>
                <a:sym typeface="Trebuchet MS"/>
              </a:rPr>
              <a:t>Reading Spine </a:t>
            </a:r>
            <a:endParaRPr b="1" u="sng">
              <a:latin typeface="Trebuchet MS"/>
              <a:ea typeface="Trebuchet MS"/>
              <a:cs typeface="Trebuchet MS"/>
              <a:sym typeface="Trebuchet MS"/>
            </a:endParaRPr>
          </a:p>
        </p:txBody>
      </p:sp>
      <p:pic>
        <p:nvPicPr>
          <p:cNvPr id="70" name="Google Shape;70;p6"/>
          <p:cNvPicPr preferRelativeResize="0"/>
          <p:nvPr/>
        </p:nvPicPr>
        <p:blipFill rotWithShape="1">
          <a:blip r:embed="rId3">
            <a:alphaModFix/>
          </a:blip>
          <a:srcRect b="0" l="0" r="0" t="0"/>
          <a:stretch/>
        </p:blipFill>
        <p:spPr>
          <a:xfrm>
            <a:off x="286069" y="1294625"/>
            <a:ext cx="1983385" cy="2712413"/>
          </a:xfrm>
          <a:prstGeom prst="rect">
            <a:avLst/>
          </a:prstGeom>
          <a:noFill/>
          <a:ln>
            <a:noFill/>
          </a:ln>
        </p:spPr>
      </p:pic>
      <p:pic>
        <p:nvPicPr>
          <p:cNvPr id="71" name="Google Shape;71;p6"/>
          <p:cNvPicPr preferRelativeResize="0"/>
          <p:nvPr/>
        </p:nvPicPr>
        <p:blipFill rotWithShape="1">
          <a:blip r:embed="rId4">
            <a:alphaModFix/>
          </a:blip>
          <a:srcRect b="0" l="0" r="0" t="0"/>
          <a:stretch/>
        </p:blipFill>
        <p:spPr>
          <a:xfrm>
            <a:off x="2475345" y="1302375"/>
            <a:ext cx="1843334" cy="2720163"/>
          </a:xfrm>
          <a:prstGeom prst="rect">
            <a:avLst/>
          </a:prstGeom>
          <a:noFill/>
          <a:ln>
            <a:noFill/>
          </a:ln>
        </p:spPr>
      </p:pic>
      <p:pic>
        <p:nvPicPr>
          <p:cNvPr id="72" name="Google Shape;72;p6"/>
          <p:cNvPicPr preferRelativeResize="0"/>
          <p:nvPr/>
        </p:nvPicPr>
        <p:blipFill rotWithShape="1">
          <a:blip r:embed="rId5">
            <a:alphaModFix/>
          </a:blip>
          <a:srcRect b="0" l="0" r="0" t="0"/>
          <a:stretch/>
        </p:blipFill>
        <p:spPr>
          <a:xfrm>
            <a:off x="4520349" y="1302375"/>
            <a:ext cx="2120614" cy="2712412"/>
          </a:xfrm>
          <a:prstGeom prst="rect">
            <a:avLst/>
          </a:prstGeom>
          <a:noFill/>
          <a:ln>
            <a:noFill/>
          </a:ln>
        </p:spPr>
      </p:pic>
      <p:pic>
        <p:nvPicPr>
          <p:cNvPr id="73" name="Google Shape;73;p6"/>
          <p:cNvPicPr preferRelativeResize="0"/>
          <p:nvPr/>
        </p:nvPicPr>
        <p:blipFill rotWithShape="1">
          <a:blip r:embed="rId6">
            <a:alphaModFix/>
          </a:blip>
          <a:srcRect b="0" l="0" r="0" t="0"/>
          <a:stretch/>
        </p:blipFill>
        <p:spPr>
          <a:xfrm>
            <a:off x="6842633" y="1305812"/>
            <a:ext cx="2097271" cy="27089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g2f7305a7757_0_149"/>
          <p:cNvSpPr txBox="1"/>
          <p:nvPr>
            <p:ph type="title"/>
          </p:nvPr>
        </p:nvSpPr>
        <p:spPr>
          <a:xfrm>
            <a:off x="72375" y="1957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t>BookWrites </a:t>
            </a:r>
            <a:endParaRPr b="1" u="sng"/>
          </a:p>
        </p:txBody>
      </p:sp>
      <p:sp>
        <p:nvSpPr>
          <p:cNvPr id="79" name="Google Shape;79;g2f7305a7757_0_149"/>
          <p:cNvSpPr/>
          <p:nvPr/>
        </p:nvSpPr>
        <p:spPr>
          <a:xfrm>
            <a:off x="456000" y="4254775"/>
            <a:ext cx="8232000" cy="693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Trebuchet MS"/>
                <a:ea typeface="Trebuchet MS"/>
                <a:cs typeface="Trebuchet MS"/>
                <a:sym typeface="Trebuchet MS"/>
              </a:rPr>
              <a:t>You can help by: </a:t>
            </a:r>
            <a:r>
              <a:rPr b="0" i="0" lang="en-GB" sz="1200" u="none" cap="none" strike="noStrike">
                <a:solidFill>
                  <a:srgbClr val="000000"/>
                </a:solidFill>
                <a:latin typeface="Trebuchet MS"/>
                <a:ea typeface="Trebuchet MS"/>
                <a:cs typeface="Trebuchet MS"/>
                <a:sym typeface="Trebuchet MS"/>
              </a:rPr>
              <a:t>Encouraging your child to practise spellings; by listening to and encouraging your child to read regularly; reminding them to change their reading book in the mornings; by discussing books read, checking in on their Bookopoly challenge and by visiting the library.</a:t>
            </a:r>
            <a:endParaRPr b="0" i="0" sz="1200" u="none" cap="none" strike="noStrike">
              <a:solidFill>
                <a:srgbClr val="000000"/>
              </a:solidFill>
              <a:latin typeface="Trebuchet MS"/>
              <a:ea typeface="Trebuchet MS"/>
              <a:cs typeface="Trebuchet MS"/>
              <a:sym typeface="Trebuchet MS"/>
            </a:endParaRPr>
          </a:p>
        </p:txBody>
      </p:sp>
      <p:pic>
        <p:nvPicPr>
          <p:cNvPr id="80" name="Google Shape;80;g2f7305a7757_0_149"/>
          <p:cNvPicPr preferRelativeResize="0"/>
          <p:nvPr/>
        </p:nvPicPr>
        <p:blipFill rotWithShape="1">
          <a:blip r:embed="rId3">
            <a:alphaModFix/>
          </a:blip>
          <a:srcRect b="0" l="0" r="0" t="0"/>
          <a:stretch/>
        </p:blipFill>
        <p:spPr>
          <a:xfrm>
            <a:off x="237910" y="885326"/>
            <a:ext cx="2235637" cy="2853562"/>
          </a:xfrm>
          <a:prstGeom prst="rect">
            <a:avLst/>
          </a:prstGeom>
          <a:noFill/>
          <a:ln>
            <a:noFill/>
          </a:ln>
        </p:spPr>
      </p:pic>
      <p:pic>
        <p:nvPicPr>
          <p:cNvPr id="81" name="Google Shape;81;g2f7305a7757_0_149"/>
          <p:cNvPicPr preferRelativeResize="0"/>
          <p:nvPr/>
        </p:nvPicPr>
        <p:blipFill rotWithShape="1">
          <a:blip r:embed="rId4">
            <a:alphaModFix/>
          </a:blip>
          <a:srcRect b="0" l="0" r="0" t="0"/>
          <a:stretch/>
        </p:blipFill>
        <p:spPr>
          <a:xfrm>
            <a:off x="2622319" y="885325"/>
            <a:ext cx="2241090" cy="2853563"/>
          </a:xfrm>
          <a:prstGeom prst="rect">
            <a:avLst/>
          </a:prstGeom>
          <a:noFill/>
          <a:ln>
            <a:noFill/>
          </a:ln>
        </p:spPr>
      </p:pic>
      <p:pic>
        <p:nvPicPr>
          <p:cNvPr id="82" name="Google Shape;82;g2f7305a7757_0_149"/>
          <p:cNvPicPr preferRelativeResize="0"/>
          <p:nvPr/>
        </p:nvPicPr>
        <p:blipFill rotWithShape="1">
          <a:blip r:embed="rId5">
            <a:alphaModFix/>
          </a:blip>
          <a:srcRect b="0" l="0" r="0" t="0"/>
          <a:stretch/>
        </p:blipFill>
        <p:spPr>
          <a:xfrm>
            <a:off x="5012182" y="885325"/>
            <a:ext cx="1842039" cy="2853563"/>
          </a:xfrm>
          <a:prstGeom prst="rect">
            <a:avLst/>
          </a:prstGeom>
          <a:noFill/>
          <a:ln>
            <a:noFill/>
          </a:ln>
        </p:spPr>
      </p:pic>
      <p:pic>
        <p:nvPicPr>
          <p:cNvPr id="83" name="Google Shape;83;g2f7305a7757_0_149"/>
          <p:cNvPicPr preferRelativeResize="0"/>
          <p:nvPr/>
        </p:nvPicPr>
        <p:blipFill rotWithShape="1">
          <a:blip r:embed="rId6">
            <a:alphaModFix/>
          </a:blip>
          <a:srcRect b="0" l="0" r="0" t="0"/>
          <a:stretch/>
        </p:blipFill>
        <p:spPr>
          <a:xfrm>
            <a:off x="7002994" y="885324"/>
            <a:ext cx="1855438" cy="285356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g2f7305a7757_0_138"/>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89" name="Google Shape;89;g2f7305a7757_0_138"/>
          <p:cNvSpPr txBox="1"/>
          <p:nvPr>
            <p:ph idx="1" type="body"/>
          </p:nvPr>
        </p:nvSpPr>
        <p:spPr>
          <a:xfrm>
            <a:off x="311700" y="1152474"/>
            <a:ext cx="8333100" cy="3219109"/>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MATHS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400" u="sng">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In maths, we will begin the term with two units which extend our learning about place value, from Year 3. The children will learn to represent and partition 4-digit numbers into 1000s, 100s, 10s and 1s, and in more flexible ways. They will find 1,10,100 or 1000 more/ less than any given number. They will also explore number lines to 10,000, comparing and ordering numbers and rounding to the nearest 1000, 100 or 10.</a:t>
            </a:r>
            <a:endParaRPr/>
          </a:p>
          <a:p>
            <a:pPr indent="0" lvl="0" marL="152400" rtl="0" algn="l">
              <a:lnSpc>
                <a:spcPct val="115000"/>
              </a:lnSpc>
              <a:spcBef>
                <a:spcPts val="0"/>
              </a:spcBef>
              <a:spcAft>
                <a:spcPts val="0"/>
              </a:spcAft>
              <a:buClr>
                <a:schemeClr val="dk1"/>
              </a:buClr>
              <a:buSzPts val="1200"/>
              <a:buNone/>
            </a:pPr>
            <a:r>
              <a:t/>
            </a:r>
            <a:endParaRPr sz="11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100">
                <a:solidFill>
                  <a:schemeClr val="dk1"/>
                </a:solidFill>
                <a:latin typeface="Trebuchet MS"/>
                <a:ea typeface="Trebuchet MS"/>
                <a:cs typeface="Trebuchet MS"/>
                <a:sym typeface="Trebuchet MS"/>
              </a:rPr>
              <a:t>Moving forward, the children will build on their learning about addition, subtraction, multiplication and division. They will learn to add and subtract 4-digit numbers, including where the calculation requires more than one exchange. The children will also develop efficient mental calculation methods and will solve multi-step problems.</a:t>
            </a:r>
            <a:endParaRPr/>
          </a:p>
          <a:p>
            <a:pPr indent="0" lvl="0" marL="152400" rtl="0" algn="l">
              <a:lnSpc>
                <a:spcPct val="115000"/>
              </a:lnSpc>
              <a:spcBef>
                <a:spcPts val="0"/>
              </a:spcBef>
              <a:spcAft>
                <a:spcPts val="0"/>
              </a:spcAft>
              <a:buClr>
                <a:schemeClr val="dk1"/>
              </a:buClr>
              <a:buSzPts val="1200"/>
              <a:buNone/>
            </a:pPr>
            <a:r>
              <a:t/>
            </a:r>
            <a:endParaRPr sz="1100">
              <a:solidFill>
                <a:schemeClr val="dk1"/>
              </a:solidFill>
              <a:latin typeface="Trebuchet MS"/>
              <a:ea typeface="Trebuchet MS"/>
              <a:cs typeface="Trebuchet MS"/>
              <a:sym typeface="Trebuchet MS"/>
            </a:endParaRPr>
          </a:p>
          <a:p>
            <a:pPr indent="-171450" lvl="0" marL="323850" rtl="0" algn="l">
              <a:lnSpc>
                <a:spcPct val="115000"/>
              </a:lnSpc>
              <a:spcBef>
                <a:spcPts val="0"/>
              </a:spcBef>
              <a:spcAft>
                <a:spcPts val="0"/>
              </a:spcAft>
              <a:buClr>
                <a:schemeClr val="dk1"/>
              </a:buClr>
              <a:buSzPts val="1200"/>
              <a:buChar char="●"/>
            </a:pPr>
            <a:r>
              <a:rPr lang="en-GB" sz="1100">
                <a:solidFill>
                  <a:schemeClr val="dk1"/>
                </a:solidFill>
                <a:latin typeface="Trebuchet MS"/>
                <a:ea typeface="Trebuchet MS"/>
                <a:cs typeface="Trebuchet MS"/>
                <a:sym typeface="Trebuchet MS"/>
              </a:rPr>
              <a:t>  In our measure block, the children will explore area. They will learn to measure area using squares and will learn to </a:t>
            </a:r>
            <a:endParaRPr/>
          </a:p>
          <a:p>
            <a:pPr indent="0" lvl="0" marL="152400" rtl="0" algn="l">
              <a:lnSpc>
                <a:spcPct val="115000"/>
              </a:lnSpc>
              <a:spcBef>
                <a:spcPts val="0"/>
              </a:spcBef>
              <a:spcAft>
                <a:spcPts val="0"/>
              </a:spcAft>
              <a:buClr>
                <a:schemeClr val="dk1"/>
              </a:buClr>
              <a:buSzPts val="1200"/>
              <a:buNone/>
            </a:pPr>
            <a:r>
              <a:rPr lang="en-GB" sz="1100">
                <a:solidFill>
                  <a:schemeClr val="dk1"/>
                </a:solidFill>
                <a:latin typeface="Trebuchet MS"/>
                <a:ea typeface="Trebuchet MS"/>
                <a:cs typeface="Trebuchet MS"/>
                <a:sym typeface="Trebuchet MS"/>
              </a:rPr>
              <a:t>      compare areas.</a:t>
            </a:r>
            <a:endParaRPr/>
          </a:p>
          <a:p>
            <a:pPr indent="0" lvl="0" marL="152400" rtl="0" algn="l">
              <a:lnSpc>
                <a:spcPct val="115000"/>
              </a:lnSpc>
              <a:spcBef>
                <a:spcPts val="0"/>
              </a:spcBef>
              <a:spcAft>
                <a:spcPts val="0"/>
              </a:spcAft>
              <a:buClr>
                <a:schemeClr val="dk1"/>
              </a:buClr>
              <a:buSzPts val="1200"/>
              <a:buNone/>
            </a:pPr>
            <a:r>
              <a:t/>
            </a:r>
            <a:endParaRPr sz="1100">
              <a:solidFill>
                <a:schemeClr val="dk1"/>
              </a:solidFill>
              <a:latin typeface="Trebuchet MS"/>
              <a:ea typeface="Trebuchet MS"/>
              <a:cs typeface="Trebuchet MS"/>
              <a:sym typeface="Trebuchet MS"/>
            </a:endParaRPr>
          </a:p>
          <a:p>
            <a:pPr indent="-171450" lvl="0" marL="323850" rtl="0" algn="l">
              <a:lnSpc>
                <a:spcPct val="115000"/>
              </a:lnSpc>
              <a:spcBef>
                <a:spcPts val="0"/>
              </a:spcBef>
              <a:spcAft>
                <a:spcPts val="0"/>
              </a:spcAft>
              <a:buClr>
                <a:schemeClr val="dk1"/>
              </a:buClr>
              <a:buSzPts val="1200"/>
              <a:buChar char="●"/>
            </a:pPr>
            <a:r>
              <a:rPr lang="en-GB" sz="1100">
                <a:solidFill>
                  <a:schemeClr val="dk1"/>
                </a:solidFill>
                <a:latin typeface="Trebuchet MS"/>
                <a:ea typeface="Trebuchet MS"/>
                <a:cs typeface="Trebuchet MS"/>
                <a:sym typeface="Trebuchet MS"/>
              </a:rPr>
              <a:t> The children will spend the rest of this term reviewing and learning table facts, which are essential for efficient, fluent </a:t>
            </a:r>
            <a:endParaRPr/>
          </a:p>
          <a:p>
            <a:pPr indent="0" lvl="0" marL="152400" rtl="0" algn="l">
              <a:lnSpc>
                <a:spcPct val="115000"/>
              </a:lnSpc>
              <a:spcBef>
                <a:spcPts val="0"/>
              </a:spcBef>
              <a:spcAft>
                <a:spcPts val="0"/>
              </a:spcAft>
              <a:buClr>
                <a:schemeClr val="dk1"/>
              </a:buClr>
              <a:buSzPts val="1200"/>
              <a:buNone/>
            </a:pPr>
            <a:r>
              <a:rPr lang="en-GB" sz="1100">
                <a:solidFill>
                  <a:schemeClr val="dk1"/>
                </a:solidFill>
                <a:latin typeface="Trebuchet MS"/>
                <a:ea typeface="Trebuchet MS"/>
                <a:cs typeface="Trebuchet MS"/>
                <a:sym typeface="Trebuchet MS"/>
              </a:rPr>
              <a:t>     maths work in almost all areas.</a:t>
            </a:r>
            <a:endParaRPr sz="1100">
              <a:solidFill>
                <a:schemeClr val="dk1"/>
              </a:solidFill>
              <a:latin typeface="Trebuchet MS"/>
              <a:ea typeface="Trebuchet MS"/>
              <a:cs typeface="Trebuchet MS"/>
              <a:sym typeface="Trebuchet MS"/>
            </a:endParaRPr>
          </a:p>
        </p:txBody>
      </p:sp>
      <p:sp>
        <p:nvSpPr>
          <p:cNvPr id="90" name="Google Shape;90;g2f7305a7757_0_138"/>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4: Autumn 2026</a:t>
            </a:r>
            <a:endParaRPr sz="2400"/>
          </a:p>
        </p:txBody>
      </p:sp>
      <p:pic>
        <p:nvPicPr>
          <p:cNvPr id="91" name="Google Shape;91;g2f7305a7757_0_138"/>
          <p:cNvPicPr preferRelativeResize="0"/>
          <p:nvPr/>
        </p:nvPicPr>
        <p:blipFill rotWithShape="1">
          <a:blip r:embed="rId3">
            <a:alphaModFix/>
          </a:blip>
          <a:srcRect b="15739" l="0" r="0" t="0"/>
          <a:stretch/>
        </p:blipFill>
        <p:spPr>
          <a:xfrm>
            <a:off x="405900" y="227575"/>
            <a:ext cx="1152525" cy="762000"/>
          </a:xfrm>
          <a:prstGeom prst="rect">
            <a:avLst/>
          </a:prstGeom>
          <a:noFill/>
          <a:ln>
            <a:noFill/>
          </a:ln>
        </p:spPr>
      </p:pic>
      <p:sp>
        <p:nvSpPr>
          <p:cNvPr id="92" name="Google Shape;92;g2f7305a7757_0_138"/>
          <p:cNvSpPr/>
          <p:nvPr/>
        </p:nvSpPr>
        <p:spPr>
          <a:xfrm>
            <a:off x="335100" y="4450500"/>
            <a:ext cx="8232000" cy="693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Trebuchet MS"/>
                <a:ea typeface="Trebuchet MS"/>
                <a:cs typeface="Trebuchet MS"/>
                <a:sym typeface="Trebuchet MS"/>
              </a:rPr>
              <a:t>You can help by: </a:t>
            </a:r>
            <a:r>
              <a:rPr b="0" i="0" lang="en-GB" sz="1200" u="none" cap="none" strike="noStrike">
                <a:solidFill>
                  <a:srgbClr val="000000"/>
                </a:solidFill>
                <a:latin typeface="Trebuchet MS"/>
                <a:ea typeface="Trebuchet MS"/>
                <a:cs typeface="Trebuchet MS"/>
                <a:sym typeface="Trebuchet MS"/>
              </a:rPr>
              <a:t>Revisiting times tables with your child daily, ensuring that they have instant recall up to 12 x 12 and know all their corresponding division facts.</a:t>
            </a:r>
            <a:endParaRPr b="0" i="0" sz="1200" u="none" cap="none" strike="noStrike">
              <a:solidFill>
                <a:srgbClr val="000000"/>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2"/>
          <p:cNvSpPr txBox="1"/>
          <p:nvPr>
            <p:ph type="title"/>
          </p:nvPr>
        </p:nvSpPr>
        <p:spPr>
          <a:xfrm>
            <a:off x="128250" y="249000"/>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2120" u="sng">
                <a:latin typeface="Trebuchet MS"/>
                <a:ea typeface="Trebuchet MS"/>
                <a:cs typeface="Trebuchet MS"/>
                <a:sym typeface="Trebuchet MS"/>
              </a:rPr>
              <a:t>Maths - models and images</a:t>
            </a:r>
            <a:endParaRPr b="1" sz="2120" u="sng">
              <a:latin typeface="Trebuchet MS"/>
              <a:ea typeface="Trebuchet MS"/>
              <a:cs typeface="Trebuchet MS"/>
              <a:sym typeface="Trebuchet MS"/>
            </a:endParaRPr>
          </a:p>
        </p:txBody>
      </p:sp>
      <p:sp>
        <p:nvSpPr>
          <p:cNvPr id="98" name="Google Shape;98;p2"/>
          <p:cNvSpPr txBox="1"/>
          <p:nvPr>
            <p:ph idx="1" type="body"/>
          </p:nvPr>
        </p:nvSpPr>
        <p:spPr>
          <a:xfrm>
            <a:off x="727193" y="971609"/>
            <a:ext cx="3141600" cy="34164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sz="2800" u="sng">
                <a:solidFill>
                  <a:schemeClr val="dk1"/>
                </a:solidFill>
                <a:latin typeface="Trebuchet MS"/>
                <a:ea typeface="Trebuchet MS"/>
                <a:cs typeface="Trebuchet MS"/>
                <a:sym typeface="Trebuchet MS"/>
              </a:rPr>
              <a:t>Place Value</a:t>
            </a:r>
            <a:endParaRPr b="1" sz="2800" u="sng">
              <a:solidFill>
                <a:schemeClr val="dk1"/>
              </a:solidFill>
              <a:latin typeface="Trebuchet MS"/>
              <a:ea typeface="Trebuchet MS"/>
              <a:cs typeface="Trebuchet MS"/>
              <a:sym typeface="Trebuchet MS"/>
            </a:endParaRPr>
          </a:p>
        </p:txBody>
      </p:sp>
      <p:sp>
        <p:nvSpPr>
          <p:cNvPr id="99" name="Google Shape;99;p2"/>
          <p:cNvSpPr txBox="1"/>
          <p:nvPr>
            <p:ph idx="1" type="body"/>
          </p:nvPr>
        </p:nvSpPr>
        <p:spPr>
          <a:xfrm>
            <a:off x="5515338" y="1486769"/>
            <a:ext cx="50157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Part-Whole Models</a:t>
            </a:r>
            <a:endParaRPr sz="1400">
              <a:solidFill>
                <a:schemeClr val="dk1"/>
              </a:solidFill>
              <a:latin typeface="Trebuchet MS"/>
              <a:ea typeface="Trebuchet MS"/>
              <a:cs typeface="Trebuchet MS"/>
              <a:sym typeface="Trebuchet MS"/>
            </a:endParaRPr>
          </a:p>
        </p:txBody>
      </p:sp>
      <p:sp>
        <p:nvSpPr>
          <p:cNvPr id="100" name="Google Shape;100;p2"/>
          <p:cNvSpPr/>
          <p:nvPr/>
        </p:nvSpPr>
        <p:spPr>
          <a:xfrm>
            <a:off x="6287307" y="3683025"/>
            <a:ext cx="1613559" cy="30773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Trebuchet MS"/>
                <a:ea typeface="Trebuchet MS"/>
                <a:cs typeface="Trebuchet MS"/>
                <a:sym typeface="Trebuchet MS"/>
              </a:rPr>
              <a:t>Number Lines</a:t>
            </a:r>
            <a:endParaRPr b="0" i="0" sz="1400" u="none" cap="none" strike="noStrike">
              <a:solidFill>
                <a:srgbClr val="000000"/>
              </a:solidFill>
              <a:latin typeface="Arial"/>
              <a:ea typeface="Arial"/>
              <a:cs typeface="Arial"/>
              <a:sym typeface="Arial"/>
            </a:endParaRPr>
          </a:p>
        </p:txBody>
      </p:sp>
      <p:sp>
        <p:nvSpPr>
          <p:cNvPr id="101" name="Google Shape;101;p2"/>
          <p:cNvSpPr txBox="1"/>
          <p:nvPr/>
        </p:nvSpPr>
        <p:spPr>
          <a:xfrm>
            <a:off x="517024" y="1763261"/>
            <a:ext cx="5015700" cy="3993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2"/>
              </a:buClr>
              <a:buSzPts val="852"/>
              <a:buFont typeface="Arial"/>
              <a:buNone/>
            </a:pPr>
            <a:r>
              <a:rPr b="1" i="0" lang="en-GB" sz="1400" u="sng" cap="none" strike="noStrike">
                <a:solidFill>
                  <a:schemeClr val="dk1"/>
                </a:solidFill>
                <a:latin typeface="Trebuchet MS"/>
                <a:ea typeface="Trebuchet MS"/>
                <a:cs typeface="Trebuchet MS"/>
                <a:sym typeface="Trebuchet MS"/>
              </a:rPr>
              <a:t>Base 10 Equipment</a:t>
            </a:r>
            <a:endParaRPr b="0" i="0" sz="1400" u="none" cap="none" strike="noStrike">
              <a:solidFill>
                <a:schemeClr val="dk1"/>
              </a:solidFill>
              <a:latin typeface="Trebuchet MS"/>
              <a:ea typeface="Trebuchet MS"/>
              <a:cs typeface="Trebuchet MS"/>
              <a:sym typeface="Trebuchet MS"/>
            </a:endParaRPr>
          </a:p>
        </p:txBody>
      </p:sp>
      <p:pic>
        <p:nvPicPr>
          <p:cNvPr id="102" name="Google Shape;102;p2"/>
          <p:cNvPicPr preferRelativeResize="0"/>
          <p:nvPr/>
        </p:nvPicPr>
        <p:blipFill rotWithShape="1">
          <a:blip r:embed="rId3">
            <a:alphaModFix/>
          </a:blip>
          <a:srcRect b="0" l="0" r="0" t="0"/>
          <a:stretch/>
        </p:blipFill>
        <p:spPr>
          <a:xfrm>
            <a:off x="5122137" y="4149283"/>
            <a:ext cx="3943900" cy="590632"/>
          </a:xfrm>
          <a:prstGeom prst="rect">
            <a:avLst/>
          </a:prstGeom>
          <a:noFill/>
          <a:ln>
            <a:noFill/>
          </a:ln>
        </p:spPr>
      </p:pic>
      <p:pic>
        <p:nvPicPr>
          <p:cNvPr id="103" name="Google Shape;103;p2"/>
          <p:cNvPicPr preferRelativeResize="0"/>
          <p:nvPr/>
        </p:nvPicPr>
        <p:blipFill rotWithShape="1">
          <a:blip r:embed="rId4">
            <a:alphaModFix/>
          </a:blip>
          <a:srcRect b="0" l="0" r="0" t="0"/>
          <a:stretch/>
        </p:blipFill>
        <p:spPr>
          <a:xfrm>
            <a:off x="5259636" y="2059667"/>
            <a:ext cx="2210108" cy="1228896"/>
          </a:xfrm>
          <a:prstGeom prst="rect">
            <a:avLst/>
          </a:prstGeom>
          <a:noFill/>
          <a:ln>
            <a:noFill/>
          </a:ln>
        </p:spPr>
      </p:pic>
      <p:pic>
        <p:nvPicPr>
          <p:cNvPr id="104" name="Google Shape;104;p2"/>
          <p:cNvPicPr preferRelativeResize="0"/>
          <p:nvPr/>
        </p:nvPicPr>
        <p:blipFill rotWithShape="1">
          <a:blip r:embed="rId5">
            <a:alphaModFix/>
          </a:blip>
          <a:srcRect b="0" l="0" r="0" t="0"/>
          <a:stretch/>
        </p:blipFill>
        <p:spPr>
          <a:xfrm>
            <a:off x="450584" y="2312470"/>
            <a:ext cx="2343477" cy="638264"/>
          </a:xfrm>
          <a:prstGeom prst="rect">
            <a:avLst/>
          </a:prstGeom>
          <a:noFill/>
          <a:ln>
            <a:noFill/>
          </a:ln>
        </p:spPr>
      </p:pic>
      <p:sp>
        <p:nvSpPr>
          <p:cNvPr id="105" name="Google Shape;105;p2"/>
          <p:cNvSpPr txBox="1"/>
          <p:nvPr/>
        </p:nvSpPr>
        <p:spPr>
          <a:xfrm>
            <a:off x="243936" y="3444361"/>
            <a:ext cx="5015700" cy="3993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2"/>
              </a:buClr>
              <a:buSzPts val="852"/>
              <a:buFont typeface="Arial"/>
              <a:buNone/>
            </a:pPr>
            <a:r>
              <a:rPr b="1" i="0" lang="en-GB" sz="1400" u="sng" cap="none" strike="noStrike">
                <a:solidFill>
                  <a:schemeClr val="dk1"/>
                </a:solidFill>
                <a:latin typeface="Trebuchet MS"/>
                <a:ea typeface="Trebuchet MS"/>
                <a:cs typeface="Trebuchet MS"/>
                <a:sym typeface="Trebuchet MS"/>
              </a:rPr>
              <a:t>Place Value Chart and Place Value Counters</a:t>
            </a:r>
            <a:endParaRPr b="0" i="0" sz="1400" u="none" cap="none" strike="noStrike">
              <a:solidFill>
                <a:schemeClr val="dk1"/>
              </a:solidFill>
              <a:latin typeface="Trebuchet MS"/>
              <a:ea typeface="Trebuchet MS"/>
              <a:cs typeface="Trebuchet MS"/>
              <a:sym typeface="Trebuchet MS"/>
            </a:endParaRPr>
          </a:p>
        </p:txBody>
      </p:sp>
      <p:pic>
        <p:nvPicPr>
          <p:cNvPr id="106" name="Google Shape;106;p2"/>
          <p:cNvPicPr preferRelativeResize="0"/>
          <p:nvPr/>
        </p:nvPicPr>
        <p:blipFill rotWithShape="1">
          <a:blip r:embed="rId6">
            <a:alphaModFix/>
          </a:blip>
          <a:srcRect b="0" l="0" r="0" t="0"/>
          <a:stretch/>
        </p:blipFill>
        <p:spPr>
          <a:xfrm>
            <a:off x="450584" y="3961862"/>
            <a:ext cx="3258005" cy="77163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g2f7305a7757_0_0"/>
          <p:cNvSpPr txBox="1"/>
          <p:nvPr>
            <p:ph type="title"/>
          </p:nvPr>
        </p:nvSpPr>
        <p:spPr>
          <a:xfrm>
            <a:off x="141325" y="211850"/>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2120" u="sng"/>
              <a:t>Maths - models and images</a:t>
            </a:r>
            <a:endParaRPr b="1" sz="2120" u="sng"/>
          </a:p>
        </p:txBody>
      </p:sp>
      <p:sp>
        <p:nvSpPr>
          <p:cNvPr id="112" name="Google Shape;112;g2f7305a7757_0_0"/>
          <p:cNvSpPr txBox="1"/>
          <p:nvPr>
            <p:ph idx="1" type="body"/>
          </p:nvPr>
        </p:nvSpPr>
        <p:spPr>
          <a:xfrm>
            <a:off x="245305" y="3246392"/>
            <a:ext cx="1747801"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Part-Whole Models</a:t>
            </a:r>
            <a:endParaRPr sz="1400">
              <a:solidFill>
                <a:schemeClr val="dk1"/>
              </a:solidFill>
              <a:latin typeface="Trebuchet MS"/>
              <a:ea typeface="Trebuchet MS"/>
              <a:cs typeface="Trebuchet MS"/>
              <a:sym typeface="Trebuchet MS"/>
            </a:endParaRPr>
          </a:p>
        </p:txBody>
      </p:sp>
      <p:sp>
        <p:nvSpPr>
          <p:cNvPr id="113" name="Google Shape;113;g2f7305a7757_0_0"/>
          <p:cNvSpPr txBox="1"/>
          <p:nvPr>
            <p:ph idx="1" type="body"/>
          </p:nvPr>
        </p:nvSpPr>
        <p:spPr>
          <a:xfrm>
            <a:off x="277183" y="784550"/>
            <a:ext cx="3216600" cy="34164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sz="2000" u="sng">
                <a:solidFill>
                  <a:schemeClr val="dk1"/>
                </a:solidFill>
                <a:latin typeface="Trebuchet MS"/>
                <a:ea typeface="Trebuchet MS"/>
                <a:cs typeface="Trebuchet MS"/>
                <a:sym typeface="Trebuchet MS"/>
              </a:rPr>
              <a:t>Addition and Subtraction</a:t>
            </a:r>
            <a:endParaRPr b="1" sz="2000" u="sng">
              <a:solidFill>
                <a:schemeClr val="dk1"/>
              </a:solidFill>
              <a:latin typeface="Trebuchet MS"/>
              <a:ea typeface="Trebuchet MS"/>
              <a:cs typeface="Trebuchet MS"/>
              <a:sym typeface="Trebuchet MS"/>
            </a:endParaRPr>
          </a:p>
        </p:txBody>
      </p:sp>
      <p:sp>
        <p:nvSpPr>
          <p:cNvPr id="114" name="Google Shape;114;g2f7305a7757_0_0"/>
          <p:cNvSpPr txBox="1"/>
          <p:nvPr>
            <p:ph idx="1" type="body"/>
          </p:nvPr>
        </p:nvSpPr>
        <p:spPr>
          <a:xfrm>
            <a:off x="877470" y="1374072"/>
            <a:ext cx="37773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Place Value Chart</a:t>
            </a:r>
            <a:endParaRPr sz="1400">
              <a:solidFill>
                <a:schemeClr val="dk1"/>
              </a:solidFill>
              <a:latin typeface="Trebuchet MS"/>
              <a:ea typeface="Trebuchet MS"/>
              <a:cs typeface="Trebuchet MS"/>
              <a:sym typeface="Trebuchet MS"/>
            </a:endParaRPr>
          </a:p>
        </p:txBody>
      </p:sp>
      <p:sp>
        <p:nvSpPr>
          <p:cNvPr id="115" name="Google Shape;115;g2f7305a7757_0_0"/>
          <p:cNvSpPr/>
          <p:nvPr/>
        </p:nvSpPr>
        <p:spPr>
          <a:xfrm>
            <a:off x="5975889" y="1343967"/>
            <a:ext cx="1494320" cy="340053"/>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0000"/>
              </a:buClr>
              <a:buSzPts val="1400"/>
              <a:buFont typeface="Arial"/>
              <a:buNone/>
            </a:pPr>
            <a:r>
              <a:rPr b="1" i="0" lang="en-GB" sz="1400" u="sng" cap="none" strike="noStrike">
                <a:solidFill>
                  <a:schemeClr val="dk1"/>
                </a:solidFill>
                <a:latin typeface="Trebuchet MS"/>
                <a:ea typeface="Trebuchet MS"/>
                <a:cs typeface="Trebuchet MS"/>
                <a:sym typeface="Trebuchet MS"/>
              </a:rPr>
              <a:t>Number Lines</a:t>
            </a:r>
            <a:endParaRPr b="0" i="0" sz="1400" u="none" cap="none" strike="noStrike">
              <a:solidFill>
                <a:schemeClr val="dk1"/>
              </a:solidFill>
              <a:latin typeface="Trebuchet MS"/>
              <a:ea typeface="Trebuchet MS"/>
              <a:cs typeface="Trebuchet MS"/>
              <a:sym typeface="Trebuchet MS"/>
            </a:endParaRPr>
          </a:p>
        </p:txBody>
      </p:sp>
      <p:pic>
        <p:nvPicPr>
          <p:cNvPr id="116" name="Google Shape;116;g2f7305a7757_0_0"/>
          <p:cNvPicPr preferRelativeResize="0"/>
          <p:nvPr/>
        </p:nvPicPr>
        <p:blipFill rotWithShape="1">
          <a:blip r:embed="rId3">
            <a:alphaModFix/>
          </a:blip>
          <a:srcRect b="0" l="0" r="0" t="0"/>
          <a:stretch/>
        </p:blipFill>
        <p:spPr>
          <a:xfrm>
            <a:off x="245305" y="1839755"/>
            <a:ext cx="3248478" cy="1143160"/>
          </a:xfrm>
          <a:prstGeom prst="rect">
            <a:avLst/>
          </a:prstGeom>
          <a:noFill/>
          <a:ln>
            <a:noFill/>
          </a:ln>
        </p:spPr>
      </p:pic>
      <p:pic>
        <p:nvPicPr>
          <p:cNvPr id="117" name="Google Shape;117;g2f7305a7757_0_0"/>
          <p:cNvPicPr preferRelativeResize="0"/>
          <p:nvPr/>
        </p:nvPicPr>
        <p:blipFill rotWithShape="1">
          <a:blip r:embed="rId4">
            <a:alphaModFix/>
          </a:blip>
          <a:srcRect b="0" l="0" r="0" t="0"/>
          <a:stretch/>
        </p:blipFill>
        <p:spPr>
          <a:xfrm>
            <a:off x="277183" y="3732392"/>
            <a:ext cx="1467055" cy="1181265"/>
          </a:xfrm>
          <a:prstGeom prst="rect">
            <a:avLst/>
          </a:prstGeom>
          <a:noFill/>
          <a:ln>
            <a:noFill/>
          </a:ln>
        </p:spPr>
      </p:pic>
      <p:sp>
        <p:nvSpPr>
          <p:cNvPr id="118" name="Google Shape;118;g2f7305a7757_0_0"/>
          <p:cNvSpPr txBox="1"/>
          <p:nvPr/>
        </p:nvSpPr>
        <p:spPr>
          <a:xfrm>
            <a:off x="2588690" y="3246392"/>
            <a:ext cx="1747801" cy="3993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2"/>
              </a:buClr>
              <a:buSzPts val="852"/>
              <a:buFont typeface="Arial"/>
              <a:buNone/>
            </a:pPr>
            <a:r>
              <a:rPr b="1" i="0" lang="en-GB" sz="1400" u="sng" cap="none" strike="noStrike">
                <a:solidFill>
                  <a:schemeClr val="dk1"/>
                </a:solidFill>
                <a:latin typeface="Trebuchet MS"/>
                <a:ea typeface="Trebuchet MS"/>
                <a:cs typeface="Trebuchet MS"/>
                <a:sym typeface="Trebuchet MS"/>
              </a:rPr>
              <a:t>Bar Models</a:t>
            </a:r>
            <a:endParaRPr b="0" i="0" sz="1400" u="none" cap="none" strike="noStrike">
              <a:solidFill>
                <a:schemeClr val="dk1"/>
              </a:solidFill>
              <a:latin typeface="Trebuchet MS"/>
              <a:ea typeface="Trebuchet MS"/>
              <a:cs typeface="Trebuchet MS"/>
              <a:sym typeface="Trebuchet MS"/>
            </a:endParaRPr>
          </a:p>
        </p:txBody>
      </p:sp>
      <p:pic>
        <p:nvPicPr>
          <p:cNvPr id="119" name="Google Shape;119;g2f7305a7757_0_0"/>
          <p:cNvPicPr preferRelativeResize="0"/>
          <p:nvPr/>
        </p:nvPicPr>
        <p:blipFill rotWithShape="1">
          <a:blip r:embed="rId5">
            <a:alphaModFix/>
          </a:blip>
          <a:srcRect b="0" l="0" r="0" t="0"/>
          <a:stretch/>
        </p:blipFill>
        <p:spPr>
          <a:xfrm>
            <a:off x="2210124" y="3762538"/>
            <a:ext cx="2133898" cy="724001"/>
          </a:xfrm>
          <a:prstGeom prst="rect">
            <a:avLst/>
          </a:prstGeom>
          <a:noFill/>
          <a:ln>
            <a:noFill/>
          </a:ln>
        </p:spPr>
      </p:pic>
      <p:sp>
        <p:nvSpPr>
          <p:cNvPr id="120" name="Google Shape;120;g2f7305a7757_0_0"/>
          <p:cNvSpPr/>
          <p:nvPr/>
        </p:nvSpPr>
        <p:spPr>
          <a:xfrm>
            <a:off x="4949869" y="842292"/>
            <a:ext cx="3352200" cy="416717"/>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0000"/>
              </a:buClr>
              <a:buSzPts val="2000"/>
              <a:buFont typeface="Arial"/>
              <a:buNone/>
            </a:pPr>
            <a:r>
              <a:rPr b="1" i="0" lang="en-GB" sz="2000" u="sng" cap="none" strike="noStrike">
                <a:solidFill>
                  <a:schemeClr val="dk1"/>
                </a:solidFill>
                <a:latin typeface="Trebuchet MS"/>
                <a:ea typeface="Trebuchet MS"/>
                <a:cs typeface="Trebuchet MS"/>
                <a:sym typeface="Trebuchet MS"/>
              </a:rPr>
              <a:t>Multiplication and Division</a:t>
            </a:r>
            <a:endParaRPr b="1" i="0" sz="1400" u="sng" cap="none" strike="noStrike">
              <a:solidFill>
                <a:schemeClr val="dk1"/>
              </a:solidFill>
              <a:latin typeface="Trebuchet MS"/>
              <a:ea typeface="Trebuchet MS"/>
              <a:cs typeface="Trebuchet MS"/>
              <a:sym typeface="Trebuchet MS"/>
            </a:endParaRPr>
          </a:p>
        </p:txBody>
      </p:sp>
      <p:pic>
        <p:nvPicPr>
          <p:cNvPr id="121" name="Google Shape;121;g2f7305a7757_0_0"/>
          <p:cNvPicPr preferRelativeResize="0"/>
          <p:nvPr/>
        </p:nvPicPr>
        <p:blipFill rotWithShape="1">
          <a:blip r:embed="rId6">
            <a:alphaModFix/>
          </a:blip>
          <a:srcRect b="0" l="0" r="0" t="0"/>
          <a:stretch/>
        </p:blipFill>
        <p:spPr>
          <a:xfrm>
            <a:off x="4825493" y="1839755"/>
            <a:ext cx="3600953" cy="790685"/>
          </a:xfrm>
          <a:prstGeom prst="rect">
            <a:avLst/>
          </a:prstGeom>
          <a:noFill/>
          <a:ln>
            <a:noFill/>
          </a:ln>
        </p:spPr>
      </p:pic>
      <p:sp>
        <p:nvSpPr>
          <p:cNvPr id="122" name="Google Shape;122;g2f7305a7757_0_0"/>
          <p:cNvSpPr/>
          <p:nvPr/>
        </p:nvSpPr>
        <p:spPr>
          <a:xfrm>
            <a:off x="6052833" y="2923756"/>
            <a:ext cx="721672" cy="319383"/>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0000"/>
              </a:buClr>
              <a:buSzPts val="1400"/>
              <a:buFont typeface="Arial"/>
              <a:buNone/>
            </a:pPr>
            <a:r>
              <a:rPr b="1" i="0" lang="en-GB" sz="1400" u="sng" cap="none" strike="noStrike">
                <a:solidFill>
                  <a:schemeClr val="dk1"/>
                </a:solidFill>
                <a:latin typeface="Trebuchet MS"/>
                <a:ea typeface="Trebuchet MS"/>
                <a:cs typeface="Trebuchet MS"/>
                <a:sym typeface="Trebuchet MS"/>
              </a:rPr>
              <a:t>Arrays</a:t>
            </a:r>
            <a:endParaRPr b="0" i="0" sz="1400" u="none" cap="none" strike="noStrike">
              <a:solidFill>
                <a:schemeClr val="dk1"/>
              </a:solidFill>
              <a:latin typeface="Trebuchet MS"/>
              <a:ea typeface="Trebuchet MS"/>
              <a:cs typeface="Trebuchet MS"/>
              <a:sym typeface="Trebuchet MS"/>
            </a:endParaRPr>
          </a:p>
        </p:txBody>
      </p:sp>
      <p:pic>
        <p:nvPicPr>
          <p:cNvPr id="123" name="Google Shape;123;g2f7305a7757_0_0"/>
          <p:cNvPicPr preferRelativeResize="0"/>
          <p:nvPr/>
        </p:nvPicPr>
        <p:blipFill rotWithShape="1">
          <a:blip r:embed="rId7">
            <a:alphaModFix/>
          </a:blip>
          <a:srcRect b="0" l="0" r="0" t="0"/>
          <a:stretch/>
        </p:blipFill>
        <p:spPr>
          <a:xfrm>
            <a:off x="5591088" y="3370083"/>
            <a:ext cx="1747802" cy="800520"/>
          </a:xfrm>
          <a:prstGeom prst="rect">
            <a:avLst/>
          </a:prstGeom>
          <a:noFill/>
          <a:ln>
            <a:noFill/>
          </a:ln>
        </p:spPr>
      </p:pic>
      <p:pic>
        <p:nvPicPr>
          <p:cNvPr id="124" name="Google Shape;124;g2f7305a7757_0_0"/>
          <p:cNvPicPr preferRelativeResize="0"/>
          <p:nvPr/>
        </p:nvPicPr>
        <p:blipFill rotWithShape="1">
          <a:blip r:embed="rId8">
            <a:alphaModFix/>
          </a:blip>
          <a:srcRect b="0" l="0" r="0" t="0"/>
          <a:stretch/>
        </p:blipFill>
        <p:spPr>
          <a:xfrm>
            <a:off x="6057454" y="4237287"/>
            <a:ext cx="876422" cy="17147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g2f7305a7757_0_59"/>
          <p:cNvSpPr txBox="1"/>
          <p:nvPr>
            <p:ph type="title"/>
          </p:nvPr>
        </p:nvSpPr>
        <p:spPr>
          <a:xfrm>
            <a:off x="128250" y="249000"/>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2120" u="sng">
                <a:latin typeface="Trebuchet MS"/>
                <a:ea typeface="Trebuchet MS"/>
                <a:cs typeface="Trebuchet MS"/>
                <a:sym typeface="Trebuchet MS"/>
              </a:rPr>
              <a:t>Maths - models and images</a:t>
            </a:r>
            <a:endParaRPr b="1" sz="2120" u="sng">
              <a:latin typeface="Trebuchet MS"/>
              <a:ea typeface="Trebuchet MS"/>
              <a:cs typeface="Trebuchet MS"/>
              <a:sym typeface="Trebuchet MS"/>
            </a:endParaRPr>
          </a:p>
        </p:txBody>
      </p:sp>
      <p:sp>
        <p:nvSpPr>
          <p:cNvPr id="130" name="Google Shape;130;g2f7305a7757_0_59"/>
          <p:cNvSpPr txBox="1"/>
          <p:nvPr>
            <p:ph idx="1" type="body"/>
          </p:nvPr>
        </p:nvSpPr>
        <p:spPr>
          <a:xfrm>
            <a:off x="265023" y="1331389"/>
            <a:ext cx="8819984"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u="sng">
                <a:solidFill>
                  <a:schemeClr val="dk1"/>
                </a:solidFill>
                <a:latin typeface="Trebuchet MS"/>
                <a:ea typeface="Trebuchet MS"/>
                <a:cs typeface="Trebuchet MS"/>
                <a:sym typeface="Trebuchet MS"/>
              </a:rPr>
              <a:t>Squared Paper and Squared Dotted Paper Overlaid with 2D Shapes or Counters</a:t>
            </a:r>
            <a:endParaRPr b="1" u="sng">
              <a:solidFill>
                <a:schemeClr val="dk1"/>
              </a:solidFill>
              <a:latin typeface="Trebuchet MS"/>
              <a:ea typeface="Trebuchet MS"/>
              <a:cs typeface="Trebuchet MS"/>
              <a:sym typeface="Trebuchet MS"/>
            </a:endParaRPr>
          </a:p>
        </p:txBody>
      </p:sp>
      <p:sp>
        <p:nvSpPr>
          <p:cNvPr id="131" name="Google Shape;131;g2f7305a7757_0_59"/>
          <p:cNvSpPr txBox="1"/>
          <p:nvPr/>
        </p:nvSpPr>
        <p:spPr>
          <a:xfrm>
            <a:off x="7024023" y="1272293"/>
            <a:ext cx="5015700" cy="3993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2"/>
              </a:buClr>
              <a:buSzPts val="852"/>
              <a:buFont typeface="Arial"/>
              <a:buNone/>
            </a:pPr>
            <a:r>
              <a:t/>
            </a:r>
            <a:endParaRPr b="0" i="0" sz="1400" u="none" cap="none" strike="noStrike">
              <a:solidFill>
                <a:schemeClr val="dk1"/>
              </a:solidFill>
              <a:latin typeface="Trebuchet MS"/>
              <a:ea typeface="Trebuchet MS"/>
              <a:cs typeface="Trebuchet MS"/>
              <a:sym typeface="Trebuchet MS"/>
            </a:endParaRPr>
          </a:p>
        </p:txBody>
      </p:sp>
      <p:sp>
        <p:nvSpPr>
          <p:cNvPr id="132" name="Google Shape;132;g2f7305a7757_0_59"/>
          <p:cNvSpPr/>
          <p:nvPr/>
        </p:nvSpPr>
        <p:spPr>
          <a:xfrm>
            <a:off x="65200" y="719416"/>
            <a:ext cx="2128616" cy="446236"/>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0000"/>
              </a:buClr>
              <a:buSzPts val="2000"/>
              <a:buFont typeface="Arial"/>
              <a:buNone/>
            </a:pPr>
            <a:r>
              <a:rPr b="1" i="0" lang="en-GB" sz="2000" u="sng" cap="none" strike="noStrike">
                <a:solidFill>
                  <a:schemeClr val="dk1"/>
                </a:solidFill>
                <a:latin typeface="Trebuchet MS"/>
                <a:ea typeface="Trebuchet MS"/>
                <a:cs typeface="Trebuchet MS"/>
                <a:sym typeface="Trebuchet MS"/>
              </a:rPr>
              <a:t>Measure - Area</a:t>
            </a:r>
            <a:endParaRPr b="0" i="0" sz="1400" u="none" cap="none" strike="noStrike">
              <a:solidFill>
                <a:srgbClr val="000000"/>
              </a:solidFill>
              <a:latin typeface="Arial"/>
              <a:ea typeface="Arial"/>
              <a:cs typeface="Arial"/>
              <a:sym typeface="Arial"/>
            </a:endParaRPr>
          </a:p>
        </p:txBody>
      </p:sp>
      <p:pic>
        <p:nvPicPr>
          <p:cNvPr id="133" name="Google Shape;133;g2f7305a7757_0_59"/>
          <p:cNvPicPr preferRelativeResize="0"/>
          <p:nvPr/>
        </p:nvPicPr>
        <p:blipFill rotWithShape="1">
          <a:blip r:embed="rId3">
            <a:alphaModFix/>
          </a:blip>
          <a:srcRect b="0" l="0" r="0" t="70968"/>
          <a:stretch/>
        </p:blipFill>
        <p:spPr>
          <a:xfrm>
            <a:off x="179871" y="3537595"/>
            <a:ext cx="3558113" cy="1493274"/>
          </a:xfrm>
          <a:prstGeom prst="rect">
            <a:avLst/>
          </a:prstGeom>
          <a:noFill/>
          <a:ln>
            <a:noFill/>
          </a:ln>
        </p:spPr>
      </p:pic>
      <p:pic>
        <p:nvPicPr>
          <p:cNvPr id="134" name="Google Shape;134;g2f7305a7757_0_59"/>
          <p:cNvPicPr preferRelativeResize="0"/>
          <p:nvPr/>
        </p:nvPicPr>
        <p:blipFill rotWithShape="1">
          <a:blip r:embed="rId4">
            <a:alphaModFix/>
          </a:blip>
          <a:srcRect b="0" l="0" r="0" t="0"/>
          <a:stretch/>
        </p:blipFill>
        <p:spPr>
          <a:xfrm>
            <a:off x="4179822" y="1896425"/>
            <a:ext cx="3819568" cy="2196251"/>
          </a:xfrm>
          <a:prstGeom prst="rect">
            <a:avLst/>
          </a:prstGeom>
          <a:noFill/>
          <a:ln>
            <a:noFill/>
          </a:ln>
        </p:spPr>
      </p:pic>
      <p:pic>
        <p:nvPicPr>
          <p:cNvPr id="135" name="Google Shape;135;g2f7305a7757_0_59"/>
          <p:cNvPicPr preferRelativeResize="0"/>
          <p:nvPr/>
        </p:nvPicPr>
        <p:blipFill rotWithShape="1">
          <a:blip r:embed="rId5">
            <a:alphaModFix/>
          </a:blip>
          <a:srcRect b="0" l="0" r="0" t="0"/>
          <a:stretch/>
        </p:blipFill>
        <p:spPr>
          <a:xfrm>
            <a:off x="179871" y="1896426"/>
            <a:ext cx="3160640" cy="147543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2f7305a7757_0_120"/>
          <p:cNvSpPr txBox="1"/>
          <p:nvPr>
            <p:ph idx="1" type="body"/>
          </p:nvPr>
        </p:nvSpPr>
        <p:spPr>
          <a:xfrm>
            <a:off x="311700" y="1152475"/>
            <a:ext cx="4072800" cy="18705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History: Ancient Maya</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In the second half term, we will look at when the ancient Maya civilisation existed. We will look at how the Maya organised and ruled their cities.</a:t>
            </a:r>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You can help by:</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Visiting the local library to read about the ancient Maya; asking your child to share their developing knowledge with you.</a:t>
            </a:r>
            <a:endParaRPr sz="1100">
              <a:solidFill>
                <a:schemeClr val="dk1"/>
              </a:solidFill>
              <a:latin typeface="Trebuchet MS"/>
              <a:ea typeface="Trebuchet MS"/>
              <a:cs typeface="Trebuchet MS"/>
              <a:sym typeface="Trebuchet MS"/>
            </a:endParaRPr>
          </a:p>
        </p:txBody>
      </p:sp>
      <p:sp>
        <p:nvSpPr>
          <p:cNvPr id="141" name="Google Shape;141;g2f7305a7757_0_120"/>
          <p:cNvSpPr txBox="1"/>
          <p:nvPr>
            <p:ph idx="1" type="body"/>
          </p:nvPr>
        </p:nvSpPr>
        <p:spPr>
          <a:xfrm>
            <a:off x="4572000" y="1152475"/>
            <a:ext cx="4072800" cy="18705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Science: (1) Classification (2) Food and Digestion</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During the first half term, we will be studying organisms (living things) with a particular focus on classification. We will look at vertebrates and invertebrates and different types of skeletons.  </a:t>
            </a:r>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In the second half term, we will study food and digestion. We will learn about the parts of the digestive system, different types of teeth and about ecosystems and food chains. </a:t>
            </a:r>
            <a:endParaRPr/>
          </a:p>
        </p:txBody>
      </p:sp>
      <p:sp>
        <p:nvSpPr>
          <p:cNvPr id="142" name="Google Shape;142;g2f7305a7757_0_120"/>
          <p:cNvSpPr txBox="1"/>
          <p:nvPr>
            <p:ph idx="1" type="body"/>
          </p:nvPr>
        </p:nvSpPr>
        <p:spPr>
          <a:xfrm>
            <a:off x="311700" y="3140375"/>
            <a:ext cx="4072800" cy="18705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DT: Engineering: Structures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In DT, in the second half term, we will be using computer-aided design to create festive gift boxes. </a:t>
            </a:r>
            <a:endParaRPr/>
          </a:p>
          <a:p>
            <a:pPr indent="0" lvl="0" marL="0" rtl="0" algn="l">
              <a:lnSpc>
                <a:spcPct val="115000"/>
              </a:lnSpc>
              <a:spcBef>
                <a:spcPts val="0"/>
              </a:spcBef>
              <a:spcAft>
                <a:spcPts val="0"/>
              </a:spcAft>
              <a:buSzPts val="1800"/>
              <a:buNone/>
            </a:pPr>
            <a:r>
              <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You can help by:</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800"/>
              <a:buNone/>
            </a:pPr>
            <a:r>
              <a:rPr lang="en-GB" sz="1100">
                <a:solidFill>
                  <a:schemeClr val="dk1"/>
                </a:solidFill>
                <a:latin typeface="Trebuchet MS"/>
                <a:ea typeface="Trebuchet MS"/>
                <a:cs typeface="Trebuchet MS"/>
                <a:sym typeface="Trebuchet MS"/>
              </a:rPr>
              <a:t>Exploring box nets by unfolding box packaging at home and discussing the construction.</a:t>
            </a:r>
            <a:endParaRPr sz="12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43" name="Google Shape;143;g2f7305a7757_0_120"/>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44" name="Google Shape;144;g2f7305a7757_0_120"/>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4: Autumn 2026</a:t>
            </a:r>
            <a:endParaRPr sz="2400"/>
          </a:p>
        </p:txBody>
      </p:sp>
      <p:pic>
        <p:nvPicPr>
          <p:cNvPr id="145" name="Google Shape;145;g2f7305a7757_0_120"/>
          <p:cNvPicPr preferRelativeResize="0"/>
          <p:nvPr/>
        </p:nvPicPr>
        <p:blipFill rotWithShape="1">
          <a:blip r:embed="rId3">
            <a:alphaModFix/>
          </a:blip>
          <a:srcRect b="15739" l="0" r="0" t="0"/>
          <a:stretch/>
        </p:blipFill>
        <p:spPr>
          <a:xfrm>
            <a:off x="405900" y="227575"/>
            <a:ext cx="1152525" cy="762000"/>
          </a:xfrm>
          <a:prstGeom prst="rect">
            <a:avLst/>
          </a:prstGeom>
          <a:noFill/>
          <a:ln>
            <a:noFill/>
          </a:ln>
        </p:spPr>
      </p:pic>
      <p:sp>
        <p:nvSpPr>
          <p:cNvPr id="146" name="Google Shape;146;g2f7305a7757_0_120"/>
          <p:cNvSpPr txBox="1"/>
          <p:nvPr>
            <p:ph idx="1" type="body"/>
          </p:nvPr>
        </p:nvSpPr>
        <p:spPr>
          <a:xfrm>
            <a:off x="4572000" y="3140375"/>
            <a:ext cx="4072800" cy="18705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RE: </a:t>
            </a:r>
            <a:r>
              <a:rPr lang="en-GB" sz="1100">
                <a:solidFill>
                  <a:schemeClr val="dk1"/>
                </a:solidFill>
                <a:latin typeface="Trebuchet MS"/>
                <a:ea typeface="Trebuchet MS"/>
                <a:cs typeface="Trebuchet MS"/>
                <a:sym typeface="Trebuchet MS"/>
              </a:rPr>
              <a:t>Our focus this term is What do we mean by truth? We will explore how we use evidence and reasoning to make decisions and the difference between empirical and theoretical evidence. </a:t>
            </a:r>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We will be introduced to the famous philosopher, Plato.</a:t>
            </a:r>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You can help by:</a:t>
            </a:r>
            <a:endParaRPr sz="1100"/>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Talking to your child about the </a:t>
            </a:r>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difference between fact and opinion and discussing </a:t>
            </a:r>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different perspectives and worldviews.</a:t>
            </a:r>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400">
              <a:solidFill>
                <a:schemeClr val="dk1"/>
              </a:solidFill>
              <a:latin typeface="Trebuchet MS"/>
              <a:ea typeface="Trebuchet MS"/>
              <a:cs typeface="Trebuchet MS"/>
              <a:sym typeface="Trebuchet M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2"/>
          <p:cNvSpPr txBox="1"/>
          <p:nvPr>
            <p:ph idx="1" type="body"/>
          </p:nvPr>
        </p:nvSpPr>
        <p:spPr>
          <a:xfrm>
            <a:off x="5093494" y="1077799"/>
            <a:ext cx="3640762" cy="2501213"/>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PSHE: (1) Families, Friendship and Relationships (2) Changes, Transitions and Maintaining Positivity</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During the first unit, we will develop an understanding of what is required in order to manage our feelings and emotions; how to resolve conflicts and stay safe; and how stereotypes come about. In the second half term, the children will learn about factors affecting physical and mental health.</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100">
                <a:solidFill>
                  <a:schemeClr val="dk1"/>
                </a:solidFill>
                <a:latin typeface="Trebuchet MS"/>
                <a:ea typeface="Trebuchet MS"/>
                <a:cs typeface="Trebuchet MS"/>
                <a:sym typeface="Trebuchet MS"/>
              </a:rPr>
              <a:t>After half term, we will also be completing our statutory Relationships, Sex and Health education and more information will follow.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p:txBody>
      </p:sp>
      <p:sp>
        <p:nvSpPr>
          <p:cNvPr id="152" name="Google Shape;152;p12"/>
          <p:cNvSpPr txBox="1"/>
          <p:nvPr>
            <p:ph idx="1" type="body"/>
          </p:nvPr>
        </p:nvSpPr>
        <p:spPr>
          <a:xfrm>
            <a:off x="311699" y="3403198"/>
            <a:ext cx="3374475" cy="1670345"/>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Computing: Google Docs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During our word processing lessons, the children will be taught changing case, aligning text, using bullets and numbering, adding text boxes and using keyboard shortcuts. They will also be taught how to format an image.</a:t>
            </a:r>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You can help by:</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Encouraging the use of Google Docs at home.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53" name="Google Shape;153;p12"/>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54" name="Google Shape;154;p12"/>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4: Autumn 2026</a:t>
            </a:r>
            <a:endParaRPr sz="2400"/>
          </a:p>
        </p:txBody>
      </p:sp>
      <p:pic>
        <p:nvPicPr>
          <p:cNvPr id="155" name="Google Shape;155;p12"/>
          <p:cNvPicPr preferRelativeResize="0"/>
          <p:nvPr/>
        </p:nvPicPr>
        <p:blipFill rotWithShape="1">
          <a:blip r:embed="rId3">
            <a:alphaModFix/>
          </a:blip>
          <a:srcRect b="15739" l="0" r="0" t="0"/>
          <a:stretch/>
        </p:blipFill>
        <p:spPr>
          <a:xfrm>
            <a:off x="405900" y="227575"/>
            <a:ext cx="1152525" cy="762000"/>
          </a:xfrm>
          <a:prstGeom prst="rect">
            <a:avLst/>
          </a:prstGeom>
          <a:noFill/>
          <a:ln>
            <a:noFill/>
          </a:ln>
        </p:spPr>
      </p:pic>
      <p:sp>
        <p:nvSpPr>
          <p:cNvPr id="156" name="Google Shape;156;p12"/>
          <p:cNvSpPr txBox="1"/>
          <p:nvPr>
            <p:ph idx="1" type="body"/>
          </p:nvPr>
        </p:nvSpPr>
        <p:spPr>
          <a:xfrm>
            <a:off x="3750469" y="3721893"/>
            <a:ext cx="5305256" cy="1351651"/>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French: (1) Greetings (2) Fruits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French lessons/ practice will take place weekly for each class in the year group. Children will be introduced to new vocabulary through games and songs so that children can name objects, follow instructions and talk about themselves.</a:t>
            </a:r>
            <a:endParaRPr/>
          </a:p>
          <a:p>
            <a:pPr indent="0" lvl="0" marL="0" rtl="0" algn="l">
              <a:lnSpc>
                <a:spcPct val="115000"/>
              </a:lnSpc>
              <a:spcBef>
                <a:spcPts val="0"/>
              </a:spcBef>
              <a:spcAft>
                <a:spcPts val="0"/>
              </a:spcAft>
              <a:buSzPts val="1800"/>
              <a:buNone/>
            </a:pPr>
            <a:r>
              <a:rPr b="1" lang="en-GB" sz="1050" u="sng">
                <a:solidFill>
                  <a:schemeClr val="dk1"/>
                </a:solidFill>
                <a:latin typeface="Trebuchet MS"/>
                <a:ea typeface="Trebuchet MS"/>
                <a:cs typeface="Trebuchet MS"/>
                <a:sym typeface="Trebuchet MS"/>
              </a:rPr>
              <a:t>You can help by:</a:t>
            </a:r>
            <a:endParaRPr/>
          </a:p>
          <a:p>
            <a:pPr indent="0" lvl="0" marL="0" rtl="0" algn="l">
              <a:lnSpc>
                <a:spcPct val="115000"/>
              </a:lnSpc>
              <a:spcBef>
                <a:spcPts val="0"/>
              </a:spcBef>
              <a:spcAft>
                <a:spcPts val="0"/>
              </a:spcAft>
              <a:buSzPts val="1800"/>
              <a:buNone/>
            </a:pPr>
            <a:r>
              <a:rPr lang="en-GB" sz="1050">
                <a:solidFill>
                  <a:schemeClr val="dk1"/>
                </a:solidFill>
                <a:latin typeface="Trebuchet MS"/>
                <a:ea typeface="Trebuchet MS"/>
                <a:cs typeface="Trebuchet MS"/>
                <a:sym typeface="Trebuchet MS"/>
              </a:rPr>
              <a:t>Asking your child to share their new words and phrases with you.</a:t>
            </a:r>
            <a:endParaRPr sz="1050">
              <a:latin typeface="Trebuchet MS"/>
              <a:ea typeface="Trebuchet MS"/>
              <a:cs typeface="Trebuchet MS"/>
              <a:sym typeface="Trebuchet MS"/>
            </a:endParaRPr>
          </a:p>
        </p:txBody>
      </p:sp>
      <p:sp>
        <p:nvSpPr>
          <p:cNvPr id="157" name="Google Shape;157;p12"/>
          <p:cNvSpPr txBox="1"/>
          <p:nvPr>
            <p:ph idx="1" type="body"/>
          </p:nvPr>
        </p:nvSpPr>
        <p:spPr>
          <a:xfrm>
            <a:off x="311699" y="1077799"/>
            <a:ext cx="4703213" cy="2265476"/>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PE</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PE takes place twice a week. Indoor PE is on Wednesdays. In the first half term, we will be focusing on yoga. Mindful Movement means thinking carefully about how our body moves and feels. We use poses, movement and breathing to develop our physical and mental wellbeing. During the second half term, we will be focusing on gymnastics.</a:t>
            </a:r>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Outdoor games will take place on a Monday. In games, this term, we will be focusing on invasion games with tag rugby in the first half term and netball in second half term.</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3"/>
          <p:cNvSpPr txBox="1"/>
          <p:nvPr>
            <p:ph idx="1" type="body"/>
          </p:nvPr>
        </p:nvSpPr>
        <p:spPr>
          <a:xfrm>
            <a:off x="4572000" y="1152475"/>
            <a:ext cx="4072800" cy="190505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500" u="sng">
                <a:solidFill>
                  <a:schemeClr val="dk1"/>
                </a:solidFill>
                <a:latin typeface="Trebuchet MS"/>
                <a:ea typeface="Trebuchet MS"/>
                <a:cs typeface="Trebuchet MS"/>
                <a:sym typeface="Trebuchet MS"/>
              </a:rPr>
              <a:t>Art: Patterns and Pumpkins</a:t>
            </a:r>
            <a:endParaRPr b="1" sz="15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50">
                <a:solidFill>
                  <a:schemeClr val="dk1"/>
                </a:solidFill>
                <a:latin typeface="Trebuchet MS"/>
                <a:ea typeface="Trebuchet MS"/>
                <a:cs typeface="Trebuchet MS"/>
                <a:sym typeface="Trebuchet MS"/>
              </a:rPr>
              <a:t>During the first half term, we will be studying the work of contemporary artist, Yayoi Kusama. We will sculpt from clay, and decorate, ceramic pumpkins in the style of her work</a:t>
            </a:r>
            <a:endParaRPr/>
          </a:p>
          <a:p>
            <a:pPr indent="0" lvl="0" marL="0" rtl="0" algn="l">
              <a:lnSpc>
                <a:spcPct val="115000"/>
              </a:lnSpc>
              <a:spcBef>
                <a:spcPts val="0"/>
              </a:spcBef>
              <a:spcAft>
                <a:spcPts val="0"/>
              </a:spcAft>
              <a:buSzPts val="1800"/>
              <a:buNone/>
            </a:pPr>
            <a:r>
              <a:t/>
            </a:r>
            <a:endParaRPr b="1" sz="115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You can help by:</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800"/>
              <a:buFont typeface="Arial"/>
              <a:buNone/>
            </a:pPr>
            <a:r>
              <a:rPr lang="en-GB" sz="1150">
                <a:solidFill>
                  <a:schemeClr val="dk1"/>
                </a:solidFill>
                <a:latin typeface="Trebuchet MS"/>
                <a:ea typeface="Trebuchet MS"/>
                <a:cs typeface="Trebuchet MS"/>
                <a:sym typeface="Trebuchet MS"/>
              </a:rPr>
              <a:t>Looking at Yayoi Kusama’s ceramic work online.</a:t>
            </a:r>
            <a:endParaRPr sz="115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1200"/>
              </a:spcAft>
              <a:buSzPts val="1800"/>
              <a:buNone/>
            </a:pPr>
            <a:r>
              <a:t/>
            </a:r>
            <a:endParaRPr sz="1200">
              <a:solidFill>
                <a:schemeClr val="dk1"/>
              </a:solidFill>
              <a:latin typeface="Trebuchet MS"/>
              <a:ea typeface="Trebuchet MS"/>
              <a:cs typeface="Trebuchet MS"/>
              <a:sym typeface="Trebuchet MS"/>
            </a:endParaRPr>
          </a:p>
        </p:txBody>
      </p:sp>
      <p:sp>
        <p:nvSpPr>
          <p:cNvPr id="163" name="Google Shape;163;p3"/>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64" name="Google Shape;164;p3"/>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4: Autumn 2026</a:t>
            </a:r>
            <a:endParaRPr sz="2400"/>
          </a:p>
        </p:txBody>
      </p:sp>
      <p:pic>
        <p:nvPicPr>
          <p:cNvPr id="165" name="Google Shape;165;p3"/>
          <p:cNvPicPr preferRelativeResize="0"/>
          <p:nvPr/>
        </p:nvPicPr>
        <p:blipFill rotWithShape="1">
          <a:blip r:embed="rId3">
            <a:alphaModFix/>
          </a:blip>
          <a:srcRect b="15739" l="0" r="0" t="0"/>
          <a:stretch/>
        </p:blipFill>
        <p:spPr>
          <a:xfrm>
            <a:off x="405900" y="227575"/>
            <a:ext cx="1152525" cy="762000"/>
          </a:xfrm>
          <a:prstGeom prst="rect">
            <a:avLst/>
          </a:prstGeom>
          <a:noFill/>
          <a:ln>
            <a:noFill/>
          </a:ln>
        </p:spPr>
      </p:pic>
      <p:sp>
        <p:nvSpPr>
          <p:cNvPr id="166" name="Google Shape;166;p3"/>
          <p:cNvSpPr txBox="1"/>
          <p:nvPr>
            <p:ph idx="1" type="body"/>
          </p:nvPr>
        </p:nvSpPr>
        <p:spPr>
          <a:xfrm>
            <a:off x="311700" y="1152450"/>
            <a:ext cx="4072800" cy="25194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sz="1500" u="sng">
                <a:solidFill>
                  <a:schemeClr val="dk1"/>
                </a:solidFill>
                <a:latin typeface="Trebuchet MS"/>
                <a:ea typeface="Trebuchet MS"/>
                <a:cs typeface="Trebuchet MS"/>
                <a:sym typeface="Trebuchet MS"/>
              </a:rPr>
              <a:t>Geography: Brazil</a:t>
            </a:r>
            <a:endParaRPr b="1" sz="15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50">
                <a:solidFill>
                  <a:schemeClr val="dk1"/>
                </a:solidFill>
                <a:latin typeface="Trebuchet MS"/>
                <a:ea typeface="Trebuchet MS"/>
                <a:cs typeface="Trebuchet MS"/>
                <a:sym typeface="Trebuchet MS"/>
              </a:rPr>
              <a:t>We will study Brazil in the first half term. Children will learn about the equator and hemispheres and the countries which make up South America. We will focus on Brazil, as the largest country in South America, and explore some of its features. </a:t>
            </a:r>
            <a:endParaRPr/>
          </a:p>
          <a:p>
            <a:pPr indent="0" lvl="0" marL="0" rtl="0" algn="l">
              <a:lnSpc>
                <a:spcPct val="115000"/>
              </a:lnSpc>
              <a:spcBef>
                <a:spcPts val="0"/>
              </a:spcBef>
              <a:spcAft>
                <a:spcPts val="0"/>
              </a:spcAft>
              <a:buSzPts val="1800"/>
              <a:buNone/>
            </a:pPr>
            <a:r>
              <a:t/>
            </a:r>
            <a:endParaRPr sz="115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800"/>
              <a:buFont typeface="Arial"/>
              <a:buNone/>
            </a:pPr>
            <a:r>
              <a:rPr b="1" lang="en-GB" sz="1100" u="sng">
                <a:solidFill>
                  <a:schemeClr val="dk1"/>
                </a:solidFill>
                <a:latin typeface="Trebuchet MS"/>
                <a:ea typeface="Trebuchet MS"/>
                <a:cs typeface="Trebuchet MS"/>
                <a:sym typeface="Trebuchet MS"/>
              </a:rPr>
              <a:t>You can help by:</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800"/>
              <a:buNone/>
            </a:pPr>
            <a:r>
              <a:rPr lang="en-GB" sz="1150">
                <a:solidFill>
                  <a:schemeClr val="dk1"/>
                </a:solidFill>
                <a:latin typeface="Trebuchet MS"/>
                <a:ea typeface="Trebuchet MS"/>
                <a:cs typeface="Trebuchet MS"/>
                <a:sym typeface="Trebuchet MS"/>
              </a:rPr>
              <a:t>Exploring atlases and maps with your child, both in books and online, and using books/the internet to research facts about Brazil.</a:t>
            </a:r>
            <a:endParaRPr sz="1150">
              <a:solidFill>
                <a:schemeClr val="dk1"/>
              </a:solidFill>
              <a:latin typeface="Trebuchet MS"/>
              <a:ea typeface="Trebuchet MS"/>
              <a:cs typeface="Trebuchet MS"/>
              <a:sym typeface="Trebuchet MS"/>
            </a:endParaRPr>
          </a:p>
        </p:txBody>
      </p:sp>
      <p:sp>
        <p:nvSpPr>
          <p:cNvPr id="167" name="Google Shape;167;p3"/>
          <p:cNvSpPr txBox="1"/>
          <p:nvPr>
            <p:ph idx="1" type="body"/>
          </p:nvPr>
        </p:nvSpPr>
        <p:spPr>
          <a:xfrm>
            <a:off x="311700" y="3806500"/>
            <a:ext cx="8333100" cy="11898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500" u="sng">
                <a:solidFill>
                  <a:schemeClr val="dk1"/>
                </a:solidFill>
                <a:latin typeface="Trebuchet MS"/>
                <a:ea typeface="Trebuchet MS"/>
                <a:cs typeface="Trebuchet MS"/>
                <a:sym typeface="Trebuchet MS"/>
              </a:rPr>
              <a:t>Music: Glockenspiels – Treble Clef Staff</a:t>
            </a:r>
            <a:endParaRPr/>
          </a:p>
          <a:p>
            <a:pPr indent="0" lvl="0" marL="0" rtl="0" algn="l">
              <a:lnSpc>
                <a:spcPct val="115000"/>
              </a:lnSpc>
              <a:spcBef>
                <a:spcPts val="0"/>
              </a:spcBef>
              <a:spcAft>
                <a:spcPts val="0"/>
              </a:spcAft>
              <a:buSzPts val="1800"/>
              <a:buNone/>
            </a:pPr>
            <a:r>
              <a:rPr lang="en-GB" sz="1150">
                <a:solidFill>
                  <a:schemeClr val="dk1"/>
                </a:solidFill>
                <a:latin typeface="Trebuchet MS"/>
                <a:ea typeface="Trebuchet MS"/>
                <a:cs typeface="Trebuchet MS"/>
                <a:sym typeface="Trebuchet MS"/>
              </a:rPr>
              <a:t>The children will explore Japanese music and the pentatonic scale. They will perform the piece ‘Sakura’ on glockenspiels.</a:t>
            </a:r>
            <a:endParaRPr/>
          </a:p>
          <a:p>
            <a:pPr indent="0" lvl="0" marL="0" rtl="0" algn="l">
              <a:lnSpc>
                <a:spcPct val="115000"/>
              </a:lnSpc>
              <a:spcBef>
                <a:spcPts val="0"/>
              </a:spcBef>
              <a:spcAft>
                <a:spcPts val="0"/>
              </a:spcAft>
              <a:buSzPts val="1800"/>
              <a:buNone/>
            </a:pPr>
            <a:r>
              <a:t/>
            </a:r>
            <a:endParaRPr b="1" sz="105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50" u="sng">
                <a:solidFill>
                  <a:schemeClr val="dk1"/>
                </a:solidFill>
                <a:latin typeface="Trebuchet MS"/>
                <a:ea typeface="Trebuchet MS"/>
                <a:cs typeface="Trebuchet MS"/>
                <a:sym typeface="Trebuchet MS"/>
              </a:rPr>
              <a:t>You can help by:</a:t>
            </a:r>
            <a:endParaRPr/>
          </a:p>
          <a:p>
            <a:pPr indent="0" lvl="0" marL="0" rtl="0" algn="l">
              <a:lnSpc>
                <a:spcPct val="115000"/>
              </a:lnSpc>
              <a:spcBef>
                <a:spcPts val="0"/>
              </a:spcBef>
              <a:spcAft>
                <a:spcPts val="0"/>
              </a:spcAft>
              <a:buClr>
                <a:schemeClr val="dk1"/>
              </a:buClr>
              <a:buSzPts val="1800"/>
              <a:buNone/>
            </a:pPr>
            <a:r>
              <a:rPr lang="en-GB" sz="1100">
                <a:solidFill>
                  <a:schemeClr val="dk1"/>
                </a:solidFill>
                <a:latin typeface="Trebuchet MS"/>
                <a:ea typeface="Trebuchet MS"/>
                <a:cs typeface="Trebuchet MS"/>
                <a:sym typeface="Trebuchet MS"/>
              </a:rPr>
              <a:t>Listening to performances and helping pupils to discriminate between the different instruments. </a:t>
            </a:r>
            <a:endParaRPr sz="11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g30059449d06_0_33"/>
          <p:cNvSpPr txBox="1"/>
          <p:nvPr>
            <p:ph idx="1" type="body"/>
          </p:nvPr>
        </p:nvSpPr>
        <p:spPr>
          <a:xfrm>
            <a:off x="311700" y="1152474"/>
            <a:ext cx="8333100" cy="3869581"/>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400" u="sng">
                <a:solidFill>
                  <a:schemeClr val="dk1"/>
                </a:solidFill>
                <a:latin typeface="Trebuchet MS"/>
                <a:ea typeface="Trebuchet MS"/>
                <a:cs typeface="Trebuchet MS"/>
                <a:sym typeface="Trebuchet MS"/>
              </a:rPr>
              <a:t>Reading</a:t>
            </a:r>
            <a:endParaRPr b="1" sz="14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400">
                <a:solidFill>
                  <a:schemeClr val="dk1"/>
                </a:solidFill>
                <a:latin typeface="Trebuchet MS"/>
                <a:ea typeface="Trebuchet MS"/>
                <a:cs typeface="Trebuchet MS"/>
                <a:sym typeface="Trebuchet MS"/>
              </a:rPr>
              <a:t>In Year 4, children should be reading at least four times per week for at least 15 minutes (ideally, daily).  Children should record their reading, daily, in their reading record. Please encourage your child to read as frequently as possible at home; this can have a huge impact on </a:t>
            </a:r>
            <a:r>
              <a:rPr i="1" lang="en-GB" sz="1400">
                <a:solidFill>
                  <a:schemeClr val="dk1"/>
                </a:solidFill>
                <a:latin typeface="Trebuchet MS"/>
                <a:ea typeface="Trebuchet MS"/>
                <a:cs typeface="Trebuchet MS"/>
                <a:sym typeface="Trebuchet MS"/>
              </a:rPr>
              <a:t>all</a:t>
            </a:r>
            <a:r>
              <a:rPr lang="en-GB" sz="1400">
                <a:solidFill>
                  <a:schemeClr val="dk1"/>
                </a:solidFill>
                <a:latin typeface="Trebuchet MS"/>
                <a:ea typeface="Trebuchet MS"/>
                <a:cs typeface="Trebuchet MS"/>
                <a:sym typeface="Trebuchet MS"/>
              </a:rPr>
              <a:t> areas of their learning.</a:t>
            </a:r>
            <a:endParaRPr sz="14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4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400" u="sng">
                <a:solidFill>
                  <a:schemeClr val="dk1"/>
                </a:solidFill>
                <a:latin typeface="Trebuchet MS"/>
                <a:ea typeface="Trebuchet MS"/>
                <a:cs typeface="Trebuchet MS"/>
                <a:sym typeface="Trebuchet MS"/>
              </a:rPr>
              <a:t>Spellings</a:t>
            </a:r>
            <a:endParaRPr b="1" sz="14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400">
                <a:solidFill>
                  <a:schemeClr val="dk1"/>
                </a:solidFill>
                <a:latin typeface="Trebuchet MS"/>
                <a:ea typeface="Trebuchet MS"/>
                <a:cs typeface="Trebuchet MS"/>
                <a:sym typeface="Trebuchet MS"/>
              </a:rPr>
              <a:t>A spelling assignment will be set each Friday and weekly spellings will be tested the following Friday. Children should practise their spellings using Spelling Shed. Children should play at least three games on Spelling Shed per week.</a:t>
            </a:r>
            <a:endParaRPr sz="14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4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400" u="sng">
                <a:solidFill>
                  <a:schemeClr val="dk1"/>
                </a:solidFill>
                <a:latin typeface="Trebuchet MS"/>
                <a:ea typeface="Trebuchet MS"/>
                <a:cs typeface="Trebuchet MS"/>
                <a:sym typeface="Trebuchet MS"/>
              </a:rPr>
              <a:t>Maths</a:t>
            </a:r>
            <a:endParaRPr b="1" sz="14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400">
                <a:solidFill>
                  <a:schemeClr val="dk1"/>
                </a:solidFill>
                <a:latin typeface="Trebuchet MS"/>
                <a:ea typeface="Trebuchet MS"/>
                <a:cs typeface="Trebuchet MS"/>
                <a:sym typeface="Trebuchet MS"/>
              </a:rPr>
              <a:t>Children should use Times Tables Rock Stars to ensure that they have a rapid recall of all multiplication and division facts up to 12 x 12.  We recommend that children practise at home at least four times a week for 15-20 mins. </a:t>
            </a:r>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p:txBody>
      </p:sp>
      <p:sp>
        <p:nvSpPr>
          <p:cNvPr id="173" name="Google Shape;173;g30059449d06_0_33"/>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74" name="Google Shape;174;g30059449d06_0_33"/>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Home Learning</a:t>
            </a:r>
            <a:endParaRPr sz="2400"/>
          </a:p>
        </p:txBody>
      </p:sp>
      <p:pic>
        <p:nvPicPr>
          <p:cNvPr id="175" name="Google Shape;175;g30059449d06_0_33"/>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g30059449d06_0_18"/>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81" name="Google Shape;181;g30059449d06_0_18"/>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Behaviour </a:t>
            </a:r>
            <a:endParaRPr sz="2400"/>
          </a:p>
        </p:txBody>
      </p:sp>
      <p:pic>
        <p:nvPicPr>
          <p:cNvPr id="182" name="Google Shape;182;g30059449d06_0_18"/>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sp>
        <p:nvSpPr>
          <p:cNvPr id="183" name="Google Shape;183;g30059449d06_0_18"/>
          <p:cNvSpPr txBox="1"/>
          <p:nvPr>
            <p:ph idx="1" type="body"/>
          </p:nvPr>
        </p:nvSpPr>
        <p:spPr>
          <a:xfrm>
            <a:off x="311700" y="1152475"/>
            <a:ext cx="8380500" cy="3990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We continue to work across the curriculum to develop co-operative learning and social skills. Pupils are encouraged to discuss matters relevant to them, their behaviour and their relationships with others. The School takes a trauma-informed approach to managing behaviour.</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600">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The school operates a Positive Behaviour Policy. Rewards take the form of verbal praise, House points, certificates and ‘marbles-in-the-jar’ for effort and attainment across the whole range of school activity, linked to Oldway’s values. Certificates are presented to the children in Celebration Assembly on Friday mornings and each half term, when the marble jar has been filled and the marbles counted, the class is entitled to a class treat - enjoyed by all. Additional certificates are awarded for good behaviour and cooperative play at lunch times. Children who continuously make good choices will be nominated for an ‘Ice Lolly with the Head’ and others may receive a ‘Golden Phone Call.’</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600">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Consequences vary according to the seriousness of the incident and/or behaviour. On occasion, children are required to finish class activities at playtime or at home if lesson time has been missed by poor behaviour in class. Missed break time or lunchtime operates as a sanction when things go ‘more wrong’. During this time, children will be able to reflect on how to improve their behaviour and decide ‘how to make things right’. When poor or inappropriate behaviour is persistent, parents are contacted and are asked to discuss concerns with either Mrs Milligan (Assistant Head), Miss Eva Rowe/ Mrs L Chalk (Family Support Workers), Mrs Laura Bateman (SENDCO), Mr Chris Hallett (Deputy Headteacher) or Mrs Emma Bamber (Headteacher).</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600">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When there are questions or concerns, your first point of contact should be the class teacher, who knows your child best. In addition, Mrs Milligan (Assistant Head) is also available to give assistance.</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100" u="sng">
              <a:solidFill>
                <a:schemeClr val="dk1"/>
              </a:solidFill>
              <a:latin typeface="Trebuchet MS"/>
              <a:ea typeface="Trebuchet MS"/>
              <a:cs typeface="Trebuchet MS"/>
              <a:sym typeface="Trebuchet M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g30059449d06_0_6"/>
          <p:cNvSpPr txBox="1"/>
          <p:nvPr>
            <p:ph idx="1" type="body"/>
          </p:nvPr>
        </p:nvSpPr>
        <p:spPr>
          <a:xfrm>
            <a:off x="311700" y="1152475"/>
            <a:ext cx="40473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Y4 Teachers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Z Milligan – Assistant Headteacher (Anstey’s Cove)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Miss Lucy Roach (Beacon Cove)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H Christopher (Hope Cove)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rgbClr val="000000"/>
              </a:buClr>
              <a:buSzPts val="1800"/>
              <a:buFont typeface="Arial"/>
              <a:buNone/>
            </a:pPr>
            <a:r>
              <a:t/>
            </a:r>
            <a:endParaRPr b="1" sz="1200" u="sng">
              <a:solidFill>
                <a:schemeClr val="dk1"/>
              </a:solidFill>
              <a:latin typeface="Trebuchet MS"/>
              <a:ea typeface="Trebuchet MS"/>
              <a:cs typeface="Trebuchet MS"/>
              <a:sym typeface="Trebuchet MS"/>
            </a:endParaRPr>
          </a:p>
        </p:txBody>
      </p:sp>
      <p:sp>
        <p:nvSpPr>
          <p:cNvPr id="189" name="Google Shape;189;g30059449d06_0_6"/>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90" name="Google Shape;190;g30059449d06_0_6"/>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4 Staff </a:t>
            </a:r>
            <a:endParaRPr sz="2400"/>
          </a:p>
        </p:txBody>
      </p:sp>
      <p:pic>
        <p:nvPicPr>
          <p:cNvPr id="191" name="Google Shape;191;g30059449d06_0_6"/>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sp>
        <p:nvSpPr>
          <p:cNvPr id="192" name="Google Shape;192;g30059449d06_0_6"/>
          <p:cNvSpPr txBox="1"/>
          <p:nvPr>
            <p:ph idx="1" type="body"/>
          </p:nvPr>
        </p:nvSpPr>
        <p:spPr>
          <a:xfrm>
            <a:off x="4519800" y="1152475"/>
            <a:ext cx="40473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Y4 Teaching Assistants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100"/>
              <a:buNone/>
            </a:pPr>
            <a:r>
              <a:rPr lang="en-GB" sz="1200">
                <a:solidFill>
                  <a:schemeClr val="dk1"/>
                </a:solidFill>
                <a:latin typeface="Trebuchet MS"/>
                <a:ea typeface="Trebuchet MS"/>
                <a:cs typeface="Trebuchet MS"/>
                <a:sym typeface="Trebuchet MS"/>
              </a:rPr>
              <a:t>Mrs K Layland (HTLA)</a:t>
            </a:r>
            <a:endParaRPr/>
          </a:p>
          <a:p>
            <a:pPr indent="0" lvl="0" marL="0" rtl="0" algn="l">
              <a:lnSpc>
                <a:spcPct val="115000"/>
              </a:lnSpc>
              <a:spcBef>
                <a:spcPts val="0"/>
              </a:spcBef>
              <a:spcAft>
                <a:spcPts val="0"/>
              </a:spcAft>
              <a:buSzPts val="11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100"/>
              <a:buNone/>
            </a:pPr>
            <a:r>
              <a:rPr lang="en-GB" sz="1200">
                <a:solidFill>
                  <a:schemeClr val="dk1"/>
                </a:solidFill>
                <a:latin typeface="Trebuchet MS"/>
                <a:ea typeface="Trebuchet MS"/>
                <a:cs typeface="Trebuchet MS"/>
                <a:sym typeface="Trebuchet MS"/>
              </a:rPr>
              <a:t>Mrs K Harris</a:t>
            </a:r>
            <a:endParaRPr/>
          </a:p>
          <a:p>
            <a:pPr indent="0" lvl="0" marL="0" rtl="0" algn="l">
              <a:lnSpc>
                <a:spcPct val="115000"/>
              </a:lnSpc>
              <a:spcBef>
                <a:spcPts val="0"/>
              </a:spcBef>
              <a:spcAft>
                <a:spcPts val="0"/>
              </a:spcAft>
              <a:buSzPts val="11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D Court (Year 3 and 4 support)</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zmilligan</dc:creator>
</cp:coreProperties>
</file>